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5B95-5A54-483E-A37C-58FA8EB3A21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459C-5F5E-4A9C-BB8E-757139572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2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459C-5F5E-4A9C-BB8E-7571395724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5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1F326F-D024-4724-B206-8698DF82AFC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2B4CF-F991-4112-8B8F-3B46BD32E5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Психологическое Сопровождение исследовательской деятельности обучающихся в </a:t>
            </a:r>
            <a:r>
              <a:rPr lang="ru-RU" sz="2000" dirty="0"/>
              <a:t>условиях реализации проекта: </a:t>
            </a:r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«Создание цифрового образовательного пространства как условия повышения качества образования»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Презентация опыта работы </a:t>
            </a:r>
            <a:r>
              <a:rPr lang="ru-RU" dirty="0" smtClean="0"/>
              <a:t>МАОУ СОШ </a:t>
            </a:r>
            <a:r>
              <a:rPr lang="ru-RU" dirty="0"/>
              <a:t>№9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2656"/>
            <a:ext cx="44196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74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Со-консультирование </a:t>
            </a:r>
            <a:r>
              <a:rPr lang="ru-RU" sz="2700" dirty="0" smtClean="0"/>
              <a:t>(На основе идеи </a:t>
            </a:r>
            <a:r>
              <a:rPr lang="ru-RU" sz="2700" dirty="0" err="1" smtClean="0"/>
              <a:t>переоценочного</a:t>
            </a:r>
            <a:r>
              <a:rPr lang="ru-RU" sz="2700" dirty="0" smtClean="0"/>
              <a:t> Со-консультирования)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Члены </a:t>
            </a:r>
            <a:r>
              <a:rPr lang="ru-RU" dirty="0" smtClean="0"/>
              <a:t>сообщества (кураторы, </a:t>
            </a:r>
            <a:r>
              <a:rPr lang="ru-RU" dirty="0" err="1" smtClean="0"/>
              <a:t>эксперты,исследователи</a:t>
            </a:r>
            <a:r>
              <a:rPr lang="ru-RU" dirty="0" smtClean="0"/>
              <a:t>) </a:t>
            </a:r>
            <a:r>
              <a:rPr lang="ru-RU" dirty="0"/>
              <a:t>регулярно собираются на свои сессии(групповые и парные консультации) </a:t>
            </a:r>
            <a:r>
              <a:rPr lang="ru-RU" dirty="0" smtClean="0"/>
              <a:t>для </a:t>
            </a:r>
            <a:r>
              <a:rPr lang="ru-RU" dirty="0"/>
              <a:t>того, чтобы </a:t>
            </a:r>
            <a:r>
              <a:rPr lang="ru-RU" dirty="0" smtClean="0"/>
              <a:t>разрешить круг актуальных </a:t>
            </a:r>
            <a:r>
              <a:rPr lang="ru-RU" dirty="0"/>
              <a:t>вопросов. Основное средство </a:t>
            </a:r>
            <a:r>
              <a:rPr lang="ru-RU" dirty="0" smtClean="0"/>
              <a:t>разрешения проблем – получение </a:t>
            </a:r>
            <a:r>
              <a:rPr lang="ru-RU" dirty="0"/>
              <a:t>необходимой помощи от специально подготовленных для этого </a:t>
            </a:r>
            <a:r>
              <a:rPr lang="ru-RU" dirty="0" smtClean="0"/>
              <a:t>кураторов-консультантов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основе </a:t>
            </a:r>
            <a:r>
              <a:rPr lang="ru-RU" dirty="0" smtClean="0"/>
              <a:t> со-консультирования </a:t>
            </a:r>
            <a:r>
              <a:rPr lang="ru-RU" dirty="0"/>
              <a:t>ряд простых и понятных правил, которые </a:t>
            </a:r>
            <a:r>
              <a:rPr lang="ru-RU" dirty="0" smtClean="0"/>
              <a:t>консультанты применяют </a:t>
            </a:r>
            <a:r>
              <a:rPr lang="ru-RU" dirty="0"/>
              <a:t>на практике. </a:t>
            </a:r>
            <a:endParaRPr lang="ru-RU" dirty="0" smtClean="0"/>
          </a:p>
          <a:p>
            <a:r>
              <a:rPr lang="ru-RU" dirty="0" smtClean="0"/>
              <a:t>Периодичность </a:t>
            </a:r>
            <a:r>
              <a:rPr lang="ru-RU" dirty="0"/>
              <a:t>встреч «со-консультирующихся» примерно раз в неделю. Одно из важных правил сообщества – время консультации между теми, кто получает помощь, должно быть разделено поровну.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06"/>
            <a:ext cx="1315033" cy="131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6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Затруднения, разрешаемые в  рамках со-консультирования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Освоение языка </a:t>
            </a:r>
            <a:r>
              <a:rPr lang="en-US" dirty="0" smtClean="0"/>
              <a:t>HTML</a:t>
            </a:r>
          </a:p>
          <a:p>
            <a:r>
              <a:rPr lang="ru-RU" dirty="0" smtClean="0"/>
              <a:t>Освоение основ программирования на </a:t>
            </a:r>
            <a:r>
              <a:rPr lang="en-US" dirty="0" smtClean="0"/>
              <a:t>JavaScript</a:t>
            </a:r>
            <a:endParaRPr lang="ru-RU" dirty="0" smtClean="0"/>
          </a:p>
          <a:p>
            <a:r>
              <a:rPr lang="ru-RU" dirty="0" smtClean="0"/>
              <a:t>Использование в практической деятельности полученные навыки</a:t>
            </a:r>
          </a:p>
          <a:p>
            <a:r>
              <a:rPr lang="ru-RU" dirty="0"/>
              <a:t>Использование </a:t>
            </a:r>
            <a:r>
              <a:rPr lang="ru-RU" dirty="0" smtClean="0"/>
              <a:t>в практической части  исследовательского проекта программ </a:t>
            </a:r>
            <a:r>
              <a:rPr lang="en-US" dirty="0" smtClean="0"/>
              <a:t>Adobe Photoshop</a:t>
            </a:r>
            <a:r>
              <a:rPr lang="ru-RU" dirty="0" smtClean="0"/>
              <a:t>,</a:t>
            </a:r>
            <a:r>
              <a:rPr lang="en-US" dirty="0" smtClean="0"/>
              <a:t> Dreamweaver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859360" cy="13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6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Онлайн-консультирование осуществлялось через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WhatsApp</a:t>
            </a:r>
            <a:endParaRPr lang="ru-RU" dirty="0" smtClean="0"/>
          </a:p>
          <a:p>
            <a:r>
              <a:rPr lang="en-US" dirty="0" smtClean="0"/>
              <a:t>Skype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832648" cy="32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53732"/>
            <a:ext cx="1956048" cy="1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89" y="717193"/>
            <a:ext cx="294432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работы-участие </a:t>
            </a:r>
            <a:r>
              <a:rPr lang="ru-RU" smtClean="0"/>
              <a:t>в конкурсе!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4363" cy="409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2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осуществлялось через: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Использование приёмов технологии </a:t>
            </a:r>
            <a:r>
              <a:rPr lang="ru-RU" b="1" dirty="0" err="1"/>
              <a:t>деятельностного</a:t>
            </a:r>
            <a:r>
              <a:rPr lang="ru-RU" b="1" dirty="0"/>
              <a:t> метода обучения в  работе лаборатории «</a:t>
            </a:r>
            <a:r>
              <a:rPr lang="ru-RU" b="1" dirty="0" err="1"/>
              <a:t>Инсайт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Использование онлайн-консультаций в условиях дистанционного обучения.</a:t>
            </a:r>
          </a:p>
          <a:p>
            <a:r>
              <a:rPr lang="ru-RU" b="1" dirty="0" smtClean="0"/>
              <a:t>Со-консультирование (организация взаимодействия кураторов  исследовательского проекта)</a:t>
            </a:r>
            <a:endParaRPr lang="ru-RU" b="1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9524"/>
            <a:ext cx="2746850" cy="17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6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Лаборатория «</a:t>
            </a:r>
            <a:r>
              <a:rPr lang="ru-RU" dirty="0" err="1" smtClean="0"/>
              <a:t>инсайт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Направления работы лаборатории: </a:t>
            </a:r>
            <a:r>
              <a:rPr lang="ru-RU" dirty="0"/>
              <a:t>создание условий для разработки </a:t>
            </a:r>
            <a:r>
              <a:rPr lang="ru-RU" dirty="0">
                <a:solidFill>
                  <a:srgbClr val="FF0000"/>
                </a:solidFill>
              </a:rPr>
              <a:t>новых цифровых продуктов </a:t>
            </a:r>
            <a:r>
              <a:rPr lang="ru-RU" dirty="0"/>
              <a:t>  при реализации проекта «Создание цифрового образовательного пространства, как условия повышения качества образования».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740117" cy="21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4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лабораторного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Модераторы лаборатории:</a:t>
            </a:r>
            <a:endParaRPr lang="ru-RU" dirty="0"/>
          </a:p>
          <a:p>
            <a:r>
              <a:rPr lang="ru-RU" dirty="0"/>
              <a:t> Григорьева И.Н. педагог-психолог </a:t>
            </a:r>
          </a:p>
          <a:p>
            <a:r>
              <a:rPr lang="ru-RU" dirty="0" err="1"/>
              <a:t>Коротеев</a:t>
            </a:r>
            <a:r>
              <a:rPr lang="ru-RU" dirty="0"/>
              <a:t> А.Г.-учитель информатики</a:t>
            </a:r>
          </a:p>
          <a:p>
            <a:r>
              <a:rPr lang="ru-RU" b="1" dirty="0" smtClean="0"/>
              <a:t>Тема </a:t>
            </a:r>
            <a:r>
              <a:rPr lang="ru-RU" b="1" dirty="0"/>
              <a:t>лабораторного занятия: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Создание школьного навигатора профессий цифровой эпохи.</a:t>
            </a:r>
          </a:p>
          <a:p>
            <a:r>
              <a:rPr lang="ru-RU" b="1" dirty="0"/>
              <a:t>Участники лаборатории:</a:t>
            </a:r>
            <a:r>
              <a:rPr lang="ru-RU" dirty="0"/>
              <a:t> обучающиеся 10-11 класса, педагог-психолог, учитель информатики, представитель родительской общественности.</a:t>
            </a:r>
          </a:p>
          <a:p>
            <a:r>
              <a:rPr lang="ru-RU" dirty="0"/>
              <a:t>В работе лаборатории использовались этапы </a:t>
            </a:r>
            <a:r>
              <a:rPr lang="ru-RU" dirty="0">
                <a:solidFill>
                  <a:srgbClr val="FF0000"/>
                </a:solidFill>
              </a:rPr>
              <a:t>технологии </a:t>
            </a:r>
            <a:r>
              <a:rPr lang="ru-RU" dirty="0" err="1">
                <a:solidFill>
                  <a:srgbClr val="FF0000"/>
                </a:solidFill>
              </a:rPr>
              <a:t>деятельностного</a:t>
            </a:r>
            <a:r>
              <a:rPr lang="ru-RU" dirty="0">
                <a:solidFill>
                  <a:srgbClr val="FF0000"/>
                </a:solidFill>
              </a:rPr>
              <a:t> метода обучения.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346484" cy="142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3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Этап: Мотивирование к учебной деятельности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Данный </a:t>
            </a:r>
            <a:r>
              <a:rPr lang="ru-RU" dirty="0"/>
              <a:t>этап процесса обучения предполагает осознанное вхождение учащегося в пространство учебной деятельности на уроке. </a:t>
            </a:r>
            <a:r>
              <a:rPr lang="ru-RU" b="1" i="1" dirty="0"/>
              <a:t>(В условиях лаборатории - настрой на сотрудничество, вхождение в пространство лабораторной деятельности).</a:t>
            </a:r>
            <a:endParaRPr lang="ru-RU" dirty="0"/>
          </a:p>
          <a:p>
            <a:r>
              <a:rPr lang="ru-RU" dirty="0"/>
              <a:t>1) актуализируются требования к участнику («надо»: уже на выпуске из школы надо делать выбор предметов для поступления и овладения профессией);</a:t>
            </a:r>
            <a:br>
              <a:rPr lang="ru-RU" dirty="0"/>
            </a:br>
            <a:r>
              <a:rPr lang="ru-RU" dirty="0"/>
              <a:t>2) создаются условия для возникновения внутренней потребности включения в деятельность («хочу» сделать это максимально продуктивно для себя);</a:t>
            </a:r>
            <a:br>
              <a:rPr lang="ru-RU" dirty="0"/>
            </a:br>
            <a:r>
              <a:rPr lang="ru-RU" dirty="0"/>
              <a:t>3) устанавливаются тематические рамки («могу» Что я могу сделать для ориентации в мире современных профессий).</a:t>
            </a:r>
          </a:p>
          <a:p>
            <a:r>
              <a:rPr lang="ru-RU" i="1" dirty="0">
                <a:solidFill>
                  <a:srgbClr val="FF0000"/>
                </a:solidFill>
              </a:rPr>
              <a:t>Прием «упражнения-</a:t>
            </a:r>
            <a:r>
              <a:rPr lang="ru-RU" i="1" dirty="0" err="1">
                <a:solidFill>
                  <a:srgbClr val="FF0000"/>
                </a:solidFill>
              </a:rPr>
              <a:t>энергизаторы</a:t>
            </a:r>
            <a:r>
              <a:rPr lang="ru-RU" i="1" dirty="0">
                <a:solidFill>
                  <a:srgbClr val="FF0000"/>
                </a:solidFill>
              </a:rPr>
              <a:t>», анкетирование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8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Этап: Актуализация и фиксирование индивидуального затруднения в пробном учебном действии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данном этапе организуется подготовка и мотивация учащихся к самостоятельному выполнению пробного учебного действия, его осуществление и фиксация индивидуального затруднения (</a:t>
            </a:r>
            <a:r>
              <a:rPr lang="ru-RU" b="1" i="1" dirty="0"/>
              <a:t>в условиях лабораторного занятия-подготовка к самостоятельному творческому решению обозначенной темы</a:t>
            </a:r>
            <a:r>
              <a:rPr lang="ru-RU" dirty="0"/>
              <a:t>).</a:t>
            </a:r>
          </a:p>
          <a:p>
            <a:r>
              <a:rPr lang="ru-RU" dirty="0"/>
              <a:t>Диагностика  проблемных зон, связанных с </a:t>
            </a:r>
            <a:r>
              <a:rPr lang="ru-RU" dirty="0" err="1"/>
              <a:t>профориентационной</a:t>
            </a:r>
            <a:r>
              <a:rPr lang="ru-RU" dirty="0"/>
              <a:t> работой в школе.</a:t>
            </a:r>
          </a:p>
          <a:p>
            <a:r>
              <a:rPr lang="ru-RU" i="1" dirty="0"/>
              <a:t>Приёмы </a:t>
            </a:r>
            <a:r>
              <a:rPr lang="ru-RU" i="1" dirty="0" err="1"/>
              <a:t>фишбоун</a:t>
            </a:r>
            <a:r>
              <a:rPr lang="ru-RU" i="1" dirty="0"/>
              <a:t>, вертушка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Предполагаемый </a:t>
            </a:r>
            <a:r>
              <a:rPr lang="ru-RU" i="1" dirty="0">
                <a:solidFill>
                  <a:srgbClr val="FF0000"/>
                </a:solidFill>
              </a:rPr>
              <a:t>итог: выделение  направления «</a:t>
            </a:r>
            <a:r>
              <a:rPr lang="ru-RU" i="1" dirty="0" err="1">
                <a:solidFill>
                  <a:srgbClr val="FF0000"/>
                </a:solidFill>
              </a:rPr>
              <a:t>Профориетация</a:t>
            </a:r>
            <a:r>
              <a:rPr lang="ru-RU" i="1" dirty="0">
                <a:solidFill>
                  <a:srgbClr val="FF0000"/>
                </a:solidFill>
              </a:rPr>
              <a:t> в мире профессий цифровой эпохи»  и пробные действия по ориентации в этом направлении.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Этап:  Выявление места и причины затруднения.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1) восстановить выполненные операции и зафиксировать (вербально и </a:t>
            </a:r>
            <a:r>
              <a:rPr lang="ru-RU" dirty="0" err="1"/>
              <a:t>знаково</a:t>
            </a:r>
            <a:r>
              <a:rPr lang="ru-RU" dirty="0"/>
              <a:t>) место- шаг, операцию, где возникло затруднение </a:t>
            </a:r>
            <a:r>
              <a:rPr lang="ru-RU" b="1" i="1" dirty="0"/>
              <a:t>(В условиях лаборатории: определить что конкретно необходимо предпринять для осуществления оперативного и продуктивного знакомства подростков с миром цифровых профессий) ;</a:t>
            </a:r>
            <a:br>
              <a:rPr lang="ru-RU" b="1" i="1" dirty="0"/>
            </a:br>
            <a:r>
              <a:rPr lang="ru-RU" dirty="0"/>
              <a:t>2) соотнести свои действия с используемым способом действий </a:t>
            </a:r>
          </a:p>
          <a:p>
            <a:r>
              <a:rPr lang="ru-RU" i="1" dirty="0"/>
              <a:t>Прием 6 </a:t>
            </a:r>
            <a:r>
              <a:rPr lang="ru-RU" i="1" dirty="0" err="1"/>
              <a:t>думательных</a:t>
            </a:r>
            <a:r>
              <a:rPr lang="ru-RU" i="1" dirty="0"/>
              <a:t> шляп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72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/>
              <a:t>Этап:</a:t>
            </a:r>
            <a:r>
              <a:rPr lang="ru-RU" b="1" i="1" u="sng" dirty="0"/>
              <a:t> </a:t>
            </a:r>
            <a:r>
              <a:rPr lang="ru-RU" i="1" u="sng" dirty="0"/>
              <a:t> Построение</a:t>
            </a:r>
            <a:r>
              <a:rPr lang="ru-RU" u="sng" dirty="0"/>
              <a:t> проекта выхода из затруднения.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данном этапе учащиеся в коммуникативной форме обдумывают проект будущих учебных действий: ставят цель (целью всегда является устранение возникшего затруднения), выбирают способ, строят план достижения цели и определяют средства. </a:t>
            </a:r>
            <a:r>
              <a:rPr lang="ru-RU" b="1" i="1" dirty="0"/>
              <a:t>(в  условиях лаборатории - выбор </a:t>
            </a:r>
            <a:r>
              <a:rPr lang="ru-RU" b="1" i="1" dirty="0" smtClean="0"/>
              <a:t> оптимальных </a:t>
            </a:r>
            <a:r>
              <a:rPr lang="ru-RU" b="1" i="1" dirty="0"/>
              <a:t>шагов)</a:t>
            </a:r>
            <a:endParaRPr lang="ru-RU" dirty="0"/>
          </a:p>
          <a:p>
            <a:r>
              <a:rPr lang="ru-RU" dirty="0"/>
              <a:t>Развёрнутая коммуникация  (варианты решения проблемы «</a:t>
            </a:r>
            <a:r>
              <a:rPr lang="ru-RU" dirty="0">
                <a:solidFill>
                  <a:srgbClr val="FF0000"/>
                </a:solidFill>
              </a:rPr>
              <a:t>Как ориентироваться самому и ориентировать  обучающихся в профессиях цифровой среды»);</a:t>
            </a:r>
          </a:p>
          <a:p>
            <a:r>
              <a:rPr lang="ru-RU" i="1" dirty="0"/>
              <a:t>Приём мозговой штурм</a:t>
            </a:r>
            <a:endParaRPr lang="ru-RU" dirty="0"/>
          </a:p>
          <a:p>
            <a:r>
              <a:rPr lang="ru-RU" dirty="0"/>
              <a:t>Предполагаемый итог: выход на создание сайта,  </a:t>
            </a:r>
            <a:r>
              <a:rPr lang="ru-RU" dirty="0" err="1"/>
              <a:t>инфомата</a:t>
            </a:r>
            <a:r>
              <a:rPr lang="ru-RU" dirty="0"/>
              <a:t> по профориентации, сценария </a:t>
            </a:r>
            <a:r>
              <a:rPr lang="ru-RU" dirty="0" err="1"/>
              <a:t>квеста</a:t>
            </a:r>
            <a:r>
              <a:rPr lang="ru-RU" dirty="0"/>
              <a:t> по профориентации в цифровом мире с использованием пиар-кодов и т.д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Разбор шагов по реализации выбранного направления работы</a:t>
            </a:r>
          </a:p>
          <a:p>
            <a:r>
              <a:rPr lang="ru-RU" i="1" dirty="0"/>
              <a:t>прием Разбивка на кластеры (построение логографа-выделение блоков идей)</a:t>
            </a:r>
            <a:endParaRPr lang="ru-RU" dirty="0"/>
          </a:p>
          <a:p>
            <a:r>
              <a:rPr lang="ru-RU" dirty="0" smtClean="0"/>
              <a:t>Предполагаемый </a:t>
            </a:r>
            <a:r>
              <a:rPr lang="ru-RU" dirty="0"/>
              <a:t>итог: распределение видов и этапов  работ по группам.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Итоги работы </a:t>
            </a:r>
            <a:r>
              <a:rPr lang="ru-RU" b="1" dirty="0" smtClean="0">
                <a:effectLst/>
              </a:rPr>
              <a:t>данного лабораторного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Решено создать </a:t>
            </a:r>
            <a:r>
              <a:rPr lang="ru-RU" dirty="0" smtClean="0">
                <a:solidFill>
                  <a:srgbClr val="FF0000"/>
                </a:solidFill>
              </a:rPr>
              <a:t>школьный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сайт-навигатор </a:t>
            </a:r>
            <a:r>
              <a:rPr lang="ru-RU" dirty="0">
                <a:solidFill>
                  <a:srgbClr val="FF0000"/>
                </a:solidFill>
              </a:rPr>
              <a:t>по профессиям цифровой эпохи</a:t>
            </a:r>
            <a:r>
              <a:rPr lang="ru-RU" dirty="0"/>
              <a:t>. Определены цели разработки сайта, проведение необходимых  исследований. </a:t>
            </a:r>
          </a:p>
          <a:p>
            <a:r>
              <a:rPr lang="ru-RU" dirty="0"/>
              <a:t>Запланировано проведение  исследования на предмет информированности участников образовательного процесса о мире цифровых профессий.  Пришло понимание: зачем и для кого мы будем разрабатывать  </a:t>
            </a:r>
            <a:r>
              <a:rPr lang="ru-RU" dirty="0" err="1"/>
              <a:t>web</a:t>
            </a:r>
            <a:r>
              <a:rPr lang="ru-RU" dirty="0"/>
              <a:t>-сайт (навигатор профессий цифровой эпохи для школьников).  Определено: какой функционал   сайт предоставит  пользователям (возможность ознакомиться с миром цифровых профессий по направлениям, возможность пройти диагностику на предмет предрасположенности к профессиям цифрового мира, возможность узнать о ресурсах школы для  профориентации в цифровом мире). </a:t>
            </a:r>
          </a:p>
          <a:p>
            <a:r>
              <a:rPr lang="ru-RU" b="1" i="1" dirty="0"/>
              <a:t>Ссылка на промежуточный продукт лаборатории: </a:t>
            </a:r>
            <a:endParaRPr lang="ru-RU" dirty="0"/>
          </a:p>
          <a:p>
            <a:r>
              <a:rPr lang="en-US" b="1" i="1" dirty="0"/>
              <a:t>http</a:t>
            </a:r>
            <a:r>
              <a:rPr lang="ru-RU" b="1" i="1" dirty="0"/>
              <a:t>://</a:t>
            </a:r>
            <a:r>
              <a:rPr lang="en-US" b="1" i="1" dirty="0" err="1"/>
              <a:t>scool</a:t>
            </a:r>
            <a:r>
              <a:rPr lang="ru-RU" b="1" i="1" dirty="0"/>
              <a:t>9-</a:t>
            </a:r>
            <a:r>
              <a:rPr lang="en-US" b="1" i="1" dirty="0" err="1"/>
              <a:t>nt</a:t>
            </a:r>
            <a:r>
              <a:rPr lang="ru-RU" b="1" i="1" dirty="0"/>
              <a:t>.</a:t>
            </a:r>
            <a:r>
              <a:rPr lang="en-US" b="1" i="1" dirty="0" err="1"/>
              <a:t>ru</a:t>
            </a:r>
            <a:r>
              <a:rPr lang="ru-RU" b="1" i="1" dirty="0"/>
              <a:t>/</a:t>
            </a:r>
            <a:r>
              <a:rPr lang="en-US" b="1" i="1" dirty="0"/>
              <a:t>career</a:t>
            </a:r>
            <a:r>
              <a:rPr lang="ru-RU" b="1" i="1" dirty="0"/>
              <a:t>-</a:t>
            </a:r>
            <a:r>
              <a:rPr lang="en-US" b="1" i="1" dirty="0"/>
              <a:t>guidance</a:t>
            </a:r>
            <a:r>
              <a:rPr lang="ru-RU" b="1" i="1" dirty="0"/>
              <a:t>/</a:t>
            </a:r>
            <a:r>
              <a:rPr lang="en-US" b="1" i="1" dirty="0"/>
              <a:t>index</a:t>
            </a:r>
            <a:r>
              <a:rPr lang="ru-RU" b="1" i="1" dirty="0"/>
              <a:t>.</a:t>
            </a:r>
            <a:r>
              <a:rPr lang="en-US" b="1" i="1" dirty="0"/>
              <a:t>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99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675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Психологическое Сопровождение исследовательской деятельности обучающихся в условиях реализации проекта:  «Создание цифрового образовательного пространства как условия повышения качества образования» </vt:lpstr>
      <vt:lpstr>Сопровождение осуществлялось через:</vt:lpstr>
      <vt:lpstr>Лаборатория «инсайт»</vt:lpstr>
      <vt:lpstr>Пример лабораторного занятия</vt:lpstr>
      <vt:lpstr>Этап: Мотивирование к учебной деятельности.</vt:lpstr>
      <vt:lpstr>Этап: Актуализация и фиксирование индивидуального затруднения в пробном учебном действии</vt:lpstr>
      <vt:lpstr>Этап:  Выявление места и причины затруднения. </vt:lpstr>
      <vt:lpstr>Этап:  Построение проекта выхода из затруднения. </vt:lpstr>
      <vt:lpstr>Итоги работы данного лабораторного занятия:</vt:lpstr>
      <vt:lpstr>Со-консультирование (На основе идеи переоценочного Со-консультирования)</vt:lpstr>
      <vt:lpstr>Затруднения, разрешаемые в  рамках со-консультирования</vt:lpstr>
      <vt:lpstr>Онлайн-консультирование осуществлялось через</vt:lpstr>
      <vt:lpstr>Итог работы-участие в конкурсе!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9</cp:revision>
  <dcterms:created xsi:type="dcterms:W3CDTF">2020-04-30T10:02:23Z</dcterms:created>
  <dcterms:modified xsi:type="dcterms:W3CDTF">2020-04-30T11:41:05Z</dcterms:modified>
</cp:coreProperties>
</file>