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2" r:id="rId4"/>
    <p:sldId id="263" r:id="rId5"/>
    <p:sldId id="300" r:id="rId6"/>
    <p:sldId id="307" r:id="rId7"/>
    <p:sldId id="301" r:id="rId8"/>
    <p:sldId id="302" r:id="rId9"/>
    <p:sldId id="303" r:id="rId10"/>
    <p:sldId id="304" r:id="rId11"/>
    <p:sldId id="306" r:id="rId12"/>
    <p:sldId id="305" r:id="rId13"/>
    <p:sldId id="265" r:id="rId14"/>
    <p:sldId id="266" r:id="rId15"/>
    <p:sldId id="267" r:id="rId16"/>
    <p:sldId id="271" r:id="rId17"/>
    <p:sldId id="308" r:id="rId18"/>
    <p:sldId id="298" r:id="rId19"/>
    <p:sldId id="299" r:id="rId20"/>
    <p:sldId id="285" r:id="rId21"/>
    <p:sldId id="288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F6439E-9B78-4716-87B1-6CBF878C917C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5C539B8-C9E2-4019-87E6-07963EBC7F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40056E-A92E-49D2-8D69-7F13FC0E828A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8AEBE-5B94-4BE7-A36A-72A8E63CB2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7DEA9-64F9-49ED-94FD-382EBE2C121B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90856-B851-4849-8054-8DB0AFA0A4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7E6223-7869-4BAA-9237-7FE63BC78561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64BA44D-402B-4AAB-A6BF-B99E62E61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070FD-15D1-4A64-978A-DF7D946DDCCC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C8BCC-CD73-4A04-BD14-AA3E72BB4D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55334-60AB-41C7-9B3A-FC730CE81010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529B0-9AA9-44BD-BF27-9F0CBF2F33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54147-1A24-452C-B2C5-F9E7935E0C2A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33159B9-EB5B-4CB7-B2F5-64C0DCD1A4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EB7CD3-B2F1-4C48-A825-2F7843299415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1F06D-A5C9-4B48-83B2-D8B45DF166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F7523-3F29-4568-BC87-C95E2C51A4C2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1C54A-ECD8-4DF4-BB23-8AABCA891A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858DF-AE30-4A27-B871-F2BE59BCEA41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C3486-9AA7-44E3-83A9-E60944C771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1177C0-68AF-46E4-8A9D-A49B8D3F5456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3720E-2E4D-441B-9D6E-A597320D29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FD29C98-0315-45BC-85EB-6A5F8CFE43F3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360C91B-D06C-4D7F-ABDF-D4615BE47A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1203027" y="620687"/>
            <a:ext cx="74523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</a:t>
            </a:r>
            <a:endParaRPr lang="ru-RU" alt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alt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МАОУ СОШ №9</a:t>
            </a:r>
          </a:p>
        </p:txBody>
      </p:sp>
      <p:pic>
        <p:nvPicPr>
          <p:cNvPr id="2051" name="Picture 6" descr="IMGP57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8999"/>
            <a:ext cx="2487501" cy="190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5" y="1227751"/>
            <a:ext cx="2987675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42163"/>
            <a:ext cx="32861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93" y="4941168"/>
            <a:ext cx="2994050" cy="168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5" y="4998982"/>
            <a:ext cx="2987675" cy="176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68072" cy="74672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effectLst/>
              </a:rPr>
              <a:t>Взаимодействие психолога и педагога в работе по формированию универсальных учебных действий</a:t>
            </a: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b="1" dirty="0">
                <a:effectLst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3816424" cy="4955381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/>
              <a:t>развивающие психологические групповые занятия с целью формирования различных видов УУД,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Разработка диагностических материалов для проведения </a:t>
            </a:r>
            <a:r>
              <a:rPr lang="ru-RU" dirty="0"/>
              <a:t>мониторинга развития </a:t>
            </a:r>
            <a:r>
              <a:rPr lang="ru-RU" dirty="0" smtClean="0"/>
              <a:t>УУД.</a:t>
            </a:r>
          </a:p>
          <a:p>
            <a:pPr marL="0" lvl="0" indent="0">
              <a:buNone/>
            </a:pPr>
            <a:r>
              <a:rPr lang="ru-RU" dirty="0" smtClean="0"/>
              <a:t>Анализ полученных результатов с последующим </a:t>
            </a:r>
            <a:r>
              <a:rPr lang="ru-RU" dirty="0"/>
              <a:t>составлением аналитических </a:t>
            </a:r>
            <a:r>
              <a:rPr lang="ru-RU" dirty="0" smtClean="0"/>
              <a:t>записок и разработкой рекомендаций.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2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Ежегодное проведение Социально-психологического тестирования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5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Сетевое взаимодействие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 работе с обучающимися с проблемами в развитии семейных отношений </a:t>
            </a:r>
            <a:r>
              <a:rPr lang="ru-RU" dirty="0" smtClean="0"/>
              <a:t>привлекается   </a:t>
            </a:r>
            <a:r>
              <a:rPr lang="ru-RU" dirty="0"/>
              <a:t>ГКУ «СРЦН№5 Дзержинского района города Нижний Тагил» . </a:t>
            </a:r>
            <a:endParaRPr lang="ru-RU" dirty="0" smtClean="0"/>
          </a:p>
          <a:p>
            <a:r>
              <a:rPr lang="ru-RU" dirty="0" smtClean="0"/>
              <a:t>Составлен договор </a:t>
            </a:r>
            <a:r>
              <a:rPr lang="ru-RU" dirty="0"/>
              <a:t>сетевого взаимодействия с ГОУ СО «Реабилитационный Центр для детей и подростков с ограниченными возможностями. «Серебряное копытце» г. </a:t>
            </a:r>
            <a:r>
              <a:rPr lang="ru-RU" dirty="0" err="1"/>
              <a:t>Н.Тагил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208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Методы реализации программы.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ru-RU" altLang="ru-RU" smtClean="0"/>
              <a:t>Групповая работа с элементами социально психологического тренинга.</a:t>
            </a:r>
          </a:p>
        </p:txBody>
      </p:sp>
      <p:pic>
        <p:nvPicPr>
          <p:cNvPr id="6148" name="Picture 6" descr="IMGP4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141663"/>
            <a:ext cx="3875088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IMGP43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31686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IMGP45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76700"/>
            <a:ext cx="3475038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Консультационная психологическая помощь. </a:t>
            </a:r>
          </a:p>
        </p:txBody>
      </p:sp>
      <p:pic>
        <p:nvPicPr>
          <p:cNvPr id="7171" name="Picture 4" descr="IMGP5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453707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IMGP57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4430713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Психологические игры и акции</a:t>
            </a:r>
          </a:p>
        </p:txBody>
      </p:sp>
      <p:pic>
        <p:nvPicPr>
          <p:cNvPr id="8195" name="Picture 4" descr="IMGP5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1403350" y="1628775"/>
            <a:ext cx="2303463" cy="300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Заколдованное сердце</a:t>
            </a:r>
          </a:p>
        </p:txBody>
      </p:sp>
      <p:pic>
        <p:nvPicPr>
          <p:cNvPr id="8197" name="Picture 6" descr="IMGP50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3529013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IMGP50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60800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7505" y="332656"/>
            <a:ext cx="6120679" cy="579350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Информационно просветительская </a:t>
            </a:r>
            <a:r>
              <a:rPr lang="ru-RU" dirty="0" smtClean="0"/>
              <a:t>работа(лекции, встречи, родительские </a:t>
            </a:r>
            <a:r>
              <a:rPr lang="ru-RU" dirty="0"/>
              <a:t>собрания</a:t>
            </a:r>
            <a:r>
              <a:rPr lang="ru-RU" dirty="0" smtClean="0"/>
              <a:t>,, </a:t>
            </a:r>
            <a:r>
              <a:rPr lang="ru-RU" dirty="0"/>
              <a:t>диспуты</a:t>
            </a:r>
            <a:r>
              <a:rPr lang="ru-RU" dirty="0" smtClean="0"/>
              <a:t>.)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Организация обучающих семинаров</a:t>
            </a:r>
            <a:r>
              <a:rPr lang="ru-RU" dirty="0" smtClean="0"/>
              <a:t>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Проведение </a:t>
            </a:r>
            <a:r>
              <a:rPr lang="ru-RU" dirty="0"/>
              <a:t>мониторинговых процедур</a:t>
            </a:r>
            <a:r>
              <a:rPr lang="ru-RU" dirty="0" smtClean="0"/>
              <a:t>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Издание печатной продукции</a:t>
            </a:r>
            <a:r>
              <a:rPr lang="ru-RU" dirty="0" smtClean="0"/>
              <a:t>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Аналитическая деятельность.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89" y="836711"/>
            <a:ext cx="3274011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сайтом школы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92250"/>
            <a:ext cx="6462464" cy="484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9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400" b="1" dirty="0" smtClean="0"/>
              <a:t>Презентация опыта сопроводительной деятельности образовательному </a:t>
            </a:r>
            <a:r>
              <a:rPr lang="ru-RU" altLang="ru-RU" sz="2400" b="1" dirty="0" smtClean="0"/>
              <a:t>сообществу осуществляется регулярно</a:t>
            </a:r>
            <a:endParaRPr lang="ru-RU" altLang="ru-RU" sz="2400" b="1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1800" dirty="0" smtClean="0"/>
              <a:t> </a:t>
            </a:r>
            <a:endParaRPr lang="ru-RU" altLang="ru-RU" sz="1800" dirty="0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6431"/>
            <a:ext cx="5400600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36431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30" y="4581128"/>
            <a:ext cx="1573531" cy="216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600" smtClean="0"/>
              <a:t>Реализуемые развивающие программы:</a:t>
            </a:r>
          </a:p>
        </p:txBody>
      </p:sp>
      <p:sp>
        <p:nvSpPr>
          <p:cNvPr id="13315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500188"/>
            <a:ext cx="7643813" cy="40005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sz="2800" i="1" smtClean="0"/>
              <a:t>Школа адаптации: «Введение в школьную жизнь».</a:t>
            </a:r>
          </a:p>
          <a:p>
            <a:pPr eaLnBrk="1" hangingPunct="1"/>
            <a:r>
              <a:rPr lang="ru-RU" altLang="ru-RU" sz="2800" i="1" smtClean="0"/>
              <a:t>1 класс: «Учимся с радостью».</a:t>
            </a:r>
          </a:p>
          <a:p>
            <a:pPr eaLnBrk="1" hangingPunct="1"/>
            <a:r>
              <a:rPr lang="ru-RU" altLang="ru-RU" sz="2800" i="1" smtClean="0"/>
              <a:t>2 класс: «Я учусь владеть собой».</a:t>
            </a:r>
          </a:p>
          <a:p>
            <a:pPr eaLnBrk="1" hangingPunct="1"/>
            <a:r>
              <a:rPr lang="ru-RU" altLang="ru-RU" sz="2800" i="1" smtClean="0"/>
              <a:t>3 класс: «Я учусь учиться».</a:t>
            </a:r>
          </a:p>
          <a:p>
            <a:pPr eaLnBrk="1" hangingPunct="1"/>
            <a:r>
              <a:rPr lang="ru-RU" altLang="ru-RU" sz="2800" i="1" smtClean="0"/>
              <a:t>4 класс: «Профессия – школьник».</a:t>
            </a:r>
          </a:p>
          <a:p>
            <a:pPr eaLnBrk="1" hangingPunct="1"/>
            <a:r>
              <a:rPr lang="ru-RU" altLang="ru-RU" sz="2800" i="1" smtClean="0"/>
              <a:t>5 класс: «В первый раз в пятый класс»</a:t>
            </a:r>
          </a:p>
          <a:p>
            <a:pPr eaLnBrk="1" hangingPunct="1"/>
            <a:r>
              <a:rPr lang="ru-RU" altLang="ru-RU" sz="2800" i="1" smtClean="0"/>
              <a:t>7 класс: « Честное слово, я не трудный»</a:t>
            </a:r>
          </a:p>
          <a:p>
            <a:pPr eaLnBrk="1" hangingPunct="1"/>
            <a:r>
              <a:rPr lang="ru-RU" altLang="ru-RU" sz="2800" i="1" smtClean="0"/>
              <a:t>9-11 класс : « Ступени к успеху»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Цель образовательной деятельности педагогического коллектива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МАОУ </a:t>
            </a:r>
            <a:r>
              <a:rPr lang="ru-RU" sz="2000" dirty="0" smtClean="0"/>
              <a:t>СОШ № 9 – создание условий для самовыражения у всех участников </a:t>
            </a:r>
            <a:r>
              <a:rPr lang="ru-RU" sz="2000" dirty="0" smtClean="0"/>
              <a:t>ОБРАЗОВАТЕЛЬНОГО ПРОЦЕССА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075" name="Picture 4" descr="IMGP57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00250"/>
            <a:ext cx="67691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Использование психологических игр и технологий в рамках реализации задач сопровождения.</a:t>
            </a:r>
            <a:endParaRPr lang="ru-RU" dirty="0"/>
          </a:p>
        </p:txBody>
      </p:sp>
      <p:pic>
        <p:nvPicPr>
          <p:cNvPr id="15363" name="Picture 2" descr="D:\Мои фото\Занятия по психологии\IMGP4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000250"/>
            <a:ext cx="6570662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000125" y="1143000"/>
            <a:ext cx="721518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/>
              <a:t>Школа адаптации:  «Узнаем лучше друг друга», «Книга о нас»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/>
              <a:t>1 класс: «Заколдованное сердце» , «С днём рождения ,коллектив!»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/>
              <a:t>2 класс: «Как понять своего ребёнка»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/>
              <a:t>4 класс: «Что имеем мы сейчас, чтоб идти нам в пятый класс?»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/>
              <a:t>5 класс: «Впереди у нас пятый класс!», «Репортёр»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/>
              <a:t>7класс: «Остров»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/>
              <a:t>9 – 11 класс: тренинги  самопознания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571625" y="428625"/>
            <a:ext cx="5929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latin typeface="Arial Black" pitchFamily="34" charset="0"/>
              </a:rPr>
              <a:t>Психологические игры: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5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214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smtClean="0"/>
              <a:t>Результатом реализации предложенного варианта программы психолого-педагогического сопровождения развития личности ребенка являются: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sp>
        <p:nvSpPr>
          <p:cNvPr id="17411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7643813" cy="57150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altLang="ru-RU" sz="1800" smtClean="0"/>
              <a:t>Повышение эмоциональной включенности родителей в образовательный процесс (по результатам анкетирования).</a:t>
            </a:r>
          </a:p>
          <a:p>
            <a:pPr algn="just" eaLnBrk="1" hangingPunct="1"/>
            <a:r>
              <a:rPr lang="ru-RU" altLang="ru-RU" sz="1800" smtClean="0"/>
              <a:t>Создание общего психолого-педагогического пространства школы через выработку единого языка описания различных составляющих школьной жизни.</a:t>
            </a:r>
          </a:p>
          <a:p>
            <a:pPr algn="just" eaLnBrk="1" hangingPunct="1"/>
            <a:r>
              <a:rPr lang="ru-RU" altLang="ru-RU" sz="1800" smtClean="0"/>
              <a:t>Органичное включение психологических знаний в систему мышления педагогов, превращение их в активный инструментарий педагогической деятельности (каждый педагог умеет работать с диагностическим минимумом мониторинговых условий классного руководителя).</a:t>
            </a:r>
          </a:p>
          <a:p>
            <a:pPr algn="just" eaLnBrk="1" hangingPunct="1"/>
            <a:r>
              <a:rPr lang="ru-RU" altLang="ru-RU" sz="1800" smtClean="0"/>
              <a:t>Увеличение количества учащихся, обладающих адекватной, дифференцированной положительной самооценкой (по методике А.М. Прихожан).</a:t>
            </a:r>
          </a:p>
          <a:p>
            <a:pPr algn="just" eaLnBrk="1" hangingPunct="1"/>
            <a:r>
              <a:rPr lang="ru-RU" altLang="ru-RU" sz="1800" smtClean="0"/>
              <a:t>Снижение количества учащихся с высоким уровнем школьной тревожности (по тесту Филлипса). </a:t>
            </a:r>
            <a:r>
              <a:rPr lang="ru-RU" altLang="ru-RU" sz="1800" smtClean="0">
                <a:cs typeface="Times New Roman" pitchFamily="18" charset="0"/>
              </a:rPr>
              <a:t>Принятие ситуации подготовки к   экзаменам как положительной личностно-значимой для большинства выпускников.</a:t>
            </a:r>
            <a:endParaRPr lang="ru-RU" altLang="ru-RU" sz="1800" smtClean="0"/>
          </a:p>
          <a:p>
            <a:pPr algn="just" eaLnBrk="1" hangingPunct="1"/>
            <a:r>
              <a:rPr lang="ru-RU" altLang="ru-RU" sz="1800" smtClean="0"/>
              <a:t>Снижение количества симптомов ПШД и девиантных форм поведения.</a:t>
            </a:r>
          </a:p>
          <a:p>
            <a:pPr algn="just" eaLnBrk="1" hangingPunct="1"/>
            <a:r>
              <a:rPr lang="ru-RU" altLang="ru-RU" sz="1800" smtClean="0"/>
              <a:t>Высокая степень удовлетворенности субъектами ОП эмоционально-психологическим климатом в школе.</a:t>
            </a:r>
          </a:p>
          <a:p>
            <a:pPr algn="just" eaLnBrk="1" hangingPunct="1">
              <a:buFont typeface="Arial" charset="0"/>
              <a:buNone/>
            </a:pPr>
            <a:endParaRPr lang="ru-RU" altLang="ru-RU" sz="18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5716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Сопроводительная деятельность учитывает те психические личностные достижения, которые реально есть у ребенка и направлена на создание условий, позволяющих ребенку самостоятельно строить систему отношений с миром.</a:t>
            </a:r>
            <a:endParaRPr lang="ru-RU" sz="1800" dirty="0"/>
          </a:p>
        </p:txBody>
      </p:sp>
      <p:pic>
        <p:nvPicPr>
          <p:cNvPr id="4099" name="Picture 4" descr="IMGP57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57375"/>
            <a:ext cx="6200775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704856" cy="72008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Целевые ориентиры</a:t>
            </a:r>
            <a:endParaRPr lang="ru-RU" altLang="ru-RU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 fontScale="85000" lnSpcReduction="20000"/>
          </a:bodyPr>
          <a:lstStyle/>
          <a:p>
            <a:pPr lvl="0"/>
            <a:r>
              <a:rPr lang="ru-RU" sz="2400" dirty="0"/>
              <a:t>Реализация личностно - ориентированного образования на основе сохранения и поддержки индивидуальности ребенка.</a:t>
            </a:r>
          </a:p>
          <a:p>
            <a:pPr lvl="0"/>
            <a:r>
              <a:rPr lang="ru-RU" sz="2400" dirty="0"/>
              <a:t>Создание условий и механизмов внутри школы для возникновения социальной активности ребенка.</a:t>
            </a:r>
          </a:p>
          <a:p>
            <a:pPr lvl="0"/>
            <a:r>
              <a:rPr lang="ru-RU" sz="2400" dirty="0"/>
              <a:t>Формирование устойчивости к асоциальным влияниям, к возникновению вредных привычек и неадекватных способов поведения.</a:t>
            </a:r>
          </a:p>
          <a:p>
            <a:pPr lvl="0"/>
            <a:r>
              <a:rPr lang="ru-RU" sz="2400" dirty="0"/>
              <a:t>Реализация условий для реализации ФГОС и ФГОС ОВЗ .</a:t>
            </a:r>
          </a:p>
          <a:p>
            <a:pPr lvl="0"/>
            <a:r>
              <a:rPr lang="ru-RU" sz="2400" dirty="0"/>
              <a:t>Создание условий для осознанного выбора каждым учащимся своей образовательной траектории и самоопределения в </a:t>
            </a:r>
            <a:r>
              <a:rPr lang="ru-RU" sz="2400" dirty="0" err="1"/>
              <a:t>т.ч</a:t>
            </a:r>
            <a:r>
              <a:rPr lang="ru-RU" sz="2400" dirty="0"/>
              <a:t> в цифровом мире.</a:t>
            </a:r>
          </a:p>
          <a:p>
            <a:r>
              <a:rPr lang="ru-RU" sz="2400" dirty="0"/>
              <a:t>6. Оценка динамики образовательных достижений обучающихся.</a:t>
            </a:r>
          </a:p>
          <a:p>
            <a:r>
              <a:rPr lang="ru-RU" sz="2400" dirty="0"/>
              <a:t>7.Реализация творческих проектов.</a:t>
            </a:r>
          </a:p>
          <a:p>
            <a:r>
              <a:rPr lang="ru-RU" sz="2400" dirty="0"/>
              <a:t>8.Осуществление коллективной рефлексии в сообществах педагогов, учащихся и родителей.  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сопровождения: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Педагог-психолог Григорьева И.Н.</a:t>
            </a:r>
          </a:p>
          <a:p>
            <a:r>
              <a:rPr lang="ru-RU" dirty="0" smtClean="0"/>
              <a:t>Педагог-психолог </a:t>
            </a:r>
            <a:r>
              <a:rPr lang="ru-RU" dirty="0" err="1" smtClean="0"/>
              <a:t>Шаропина</a:t>
            </a:r>
            <a:r>
              <a:rPr lang="ru-RU" dirty="0" smtClean="0"/>
              <a:t> А.А.</a:t>
            </a:r>
          </a:p>
          <a:p>
            <a:r>
              <a:rPr lang="ru-RU" dirty="0" smtClean="0"/>
              <a:t>Учитель-дефектолог </a:t>
            </a:r>
            <a:r>
              <a:rPr lang="ru-RU" dirty="0" err="1" smtClean="0"/>
              <a:t>Чечелева</a:t>
            </a:r>
            <a:r>
              <a:rPr lang="ru-RU" dirty="0" smtClean="0"/>
              <a:t> Ю.Ю. </a:t>
            </a:r>
          </a:p>
          <a:p>
            <a:r>
              <a:rPr lang="ru-RU" dirty="0" smtClean="0"/>
              <a:t>Учитель-логопед Пушкина Н.С.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845588" cy="272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5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497133" cy="55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0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effectLst/>
              </a:rPr>
              <a:t>Категории обучающихся, с которыми </a:t>
            </a:r>
            <a:r>
              <a:rPr lang="ru-RU" sz="2400" dirty="0" smtClean="0">
                <a:effectLst/>
              </a:rPr>
              <a:t>работают </a:t>
            </a:r>
            <a:r>
              <a:rPr lang="ru-RU" sz="2400" dirty="0">
                <a:effectLst/>
              </a:rPr>
              <a:t>психологи: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I. Норма (</a:t>
            </a:r>
            <a:r>
              <a:rPr lang="ru-RU" dirty="0" err="1"/>
              <a:t>нормотипичные</a:t>
            </a:r>
            <a:r>
              <a:rPr lang="ru-RU" dirty="0"/>
              <a:t> дети и подростки с нормативным кризисом взросления)</a:t>
            </a:r>
          </a:p>
          <a:p>
            <a:pPr marL="0" indent="0">
              <a:buNone/>
            </a:pPr>
            <a:r>
              <a:rPr lang="ru-RU" dirty="0"/>
              <a:t>II. Дети, испытывающие трудности в обучении</a:t>
            </a:r>
          </a:p>
          <a:p>
            <a:pPr marL="0" indent="0">
              <a:buNone/>
            </a:pPr>
            <a:r>
              <a:rPr lang="ru-RU" dirty="0"/>
              <a:t>III. Категории детей, нуждающиеся в особом внимании в связи с высоким </a:t>
            </a:r>
            <a:r>
              <a:rPr lang="ru-RU" dirty="0" smtClean="0"/>
              <a:t>риском уязвимости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smtClean="0"/>
              <a:t> -дети</a:t>
            </a:r>
            <a:r>
              <a:rPr lang="ru-RU" dirty="0"/>
              <a:t>, находящиеся в трудной жизненной </a:t>
            </a:r>
            <a:r>
              <a:rPr lang="ru-RU" dirty="0" smtClean="0"/>
              <a:t>ситуации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-обучающиеся </a:t>
            </a:r>
            <a:r>
              <a:rPr lang="ru-RU" dirty="0"/>
              <a:t>с ОВЗ, дети-инвалиды</a:t>
            </a:r>
          </a:p>
          <a:p>
            <a:pPr marL="0" indent="0">
              <a:buNone/>
            </a:pPr>
            <a:r>
              <a:rPr lang="ru-RU" dirty="0" smtClean="0"/>
              <a:t>-дети </a:t>
            </a:r>
            <a:r>
              <a:rPr lang="ru-RU" dirty="0"/>
              <a:t>с отклоняющимся поведением (</a:t>
            </a:r>
            <a:r>
              <a:rPr lang="ru-RU" dirty="0" err="1"/>
              <a:t>девиантное</a:t>
            </a:r>
            <a:r>
              <a:rPr lang="ru-RU" dirty="0"/>
              <a:t> поведение детей и подростков, суицидальное поведение детей и подростков)</a:t>
            </a:r>
          </a:p>
          <a:p>
            <a:pPr marL="0" indent="0">
              <a:buNone/>
            </a:pPr>
            <a:r>
              <a:rPr lang="ru-RU" dirty="0" smtClean="0"/>
              <a:t>-одаренные </a:t>
            </a:r>
            <a:r>
              <a:rPr lang="ru-RU" dirty="0"/>
              <a:t>дети.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8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178609"/>
            <a:ext cx="8686800" cy="390151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продолжает функционировать кабинет психологической разгрузки; имеется оборудование для релаксации (генератор запахов и звуков, световая пушка,  песочница, театр кукол для драма-терапии).  </a:t>
            </a:r>
            <a:r>
              <a:rPr lang="ru-RU" dirty="0" smtClean="0"/>
              <a:t>Для </a:t>
            </a:r>
            <a:r>
              <a:rPr lang="ru-RU" dirty="0"/>
              <a:t>психодиагностической работы приобретен и используется комплект Семаго (психологические методики для оценки особенностей развития детей). Значительно расширился спектр демонстрационных материалов для изучения различных психологических тем. Приобретены:  набор карточек для развития у ребёнка навыков общения и уверенности в себе, комплект «Мастер сказок», комплект учебников «Психология» с 3 по 9 класс, тестовые задания для проверки знаний детей «Готов ли ты к школе?», новые материалы серии «Информационные стенды для родителей». Приобретены психологические </a:t>
            </a:r>
            <a:r>
              <a:rPr lang="ru-RU" dirty="0" err="1"/>
              <a:t>квесты</a:t>
            </a:r>
            <a:r>
              <a:rPr lang="ru-RU" dirty="0"/>
              <a:t> по решению проблем взросления и развития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93" y="260647"/>
            <a:ext cx="2554213" cy="191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8072"/>
            <a:ext cx="1953498" cy="146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7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effectLst/>
              </a:rPr>
              <a:t>Использование инновационных методов профилактики в МАОУ СОШ №9: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6283424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1.Инновационная технология  </a:t>
            </a:r>
            <a:r>
              <a:rPr lang="ru-RU" b="1" dirty="0"/>
              <a:t>«Молодёжный проект: Танцуй ради жизни»</a:t>
            </a:r>
            <a:r>
              <a:rPr lang="ru-RU" dirty="0"/>
              <a:t>. </a:t>
            </a:r>
            <a:r>
              <a:rPr lang="ru-RU" dirty="0" smtClean="0"/>
              <a:t>Проект «</a:t>
            </a:r>
            <a:r>
              <a:rPr lang="ru-RU" dirty="0"/>
              <a:t>направлен на продвижение здорового образа жизни среди молодёжи, на сохранение и укрепление репродуктивного здоровья, на профилактику ВИЧ-инфекции и других социально-значимых заболеваний, на раскрытие личного потенциала молодых людей.  </a:t>
            </a:r>
          </a:p>
          <a:p>
            <a:r>
              <a:rPr lang="ru-RU" dirty="0"/>
              <a:t>Специалисты МАОУ СОШ №9 </a:t>
            </a:r>
            <a:r>
              <a:rPr lang="ru-RU" dirty="0" smtClean="0"/>
              <a:t>принимают </a:t>
            </a:r>
            <a:r>
              <a:rPr lang="ru-RU" dirty="0"/>
              <a:t>участие в разработке программных  и методических материалов для специалистов и молодежи по первичной профилактике ВИЧ- инфекции и рискованного поведения несовершеннолетних 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Инновационная </a:t>
            </a:r>
            <a:r>
              <a:rPr lang="ru-RU" dirty="0"/>
              <a:t>технология  </a:t>
            </a:r>
            <a:r>
              <a:rPr lang="ru-RU" b="1" dirty="0"/>
              <a:t>«Волонтёрский отряд и добровольческие инициативы»</a:t>
            </a:r>
            <a:r>
              <a:rPr lang="ru-RU" dirty="0"/>
              <a:t>. Создаёт условия для личностного саморазвития, свободы выбора и ответственного подхода к своим делам и поступкам.</a:t>
            </a:r>
          </a:p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8"/>
            <a:ext cx="248126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6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605</TotalTime>
  <Words>914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Arial Black</vt:lpstr>
      <vt:lpstr>Трек</vt:lpstr>
      <vt:lpstr>Презентация PowerPoint</vt:lpstr>
      <vt:lpstr>Цель образовательной деятельности педагогического коллектива  МАОУ СОШ № 9 – создание условий для самовыражения у всех участников ОБРАЗОВАТЕЛЬНОГО ПРОЦЕССА.</vt:lpstr>
      <vt:lpstr>Сопроводительная деятельность учитывает те психические личностные достижения, которые реально есть у ребенка и направлена на создание условий, позволяющих ребенку самостоятельно строить систему отношений с миром.</vt:lpstr>
      <vt:lpstr>Целевые ориентиры</vt:lpstr>
      <vt:lpstr>Команда сопровождения:</vt:lpstr>
      <vt:lpstr>Презентация PowerPoint</vt:lpstr>
      <vt:lpstr>Категории обучающихся, с которыми работают психологи: </vt:lpstr>
      <vt:lpstr>Ресурсы</vt:lpstr>
      <vt:lpstr>Использование инновационных методов профилактики в МАОУ СОШ №9: </vt:lpstr>
      <vt:lpstr>Взаимодействие психолога и педагога в работе по формированию универсальных учебных действий   </vt:lpstr>
      <vt:lpstr>Ежегодное проведение Социально-психологического тестирования</vt:lpstr>
      <vt:lpstr>Сетевое взаимодействие</vt:lpstr>
      <vt:lpstr>Методы реализации программы.</vt:lpstr>
      <vt:lpstr>Консультационная психологическая помощь. </vt:lpstr>
      <vt:lpstr>Психологические игры и акции</vt:lpstr>
      <vt:lpstr>Презентация PowerPoint</vt:lpstr>
      <vt:lpstr>Работа с сайтом школы</vt:lpstr>
      <vt:lpstr>Презентация опыта сопроводительной деятельности образовательному сообществу осуществляется регулярно</vt:lpstr>
      <vt:lpstr>Реализуемые развивающие программы:</vt:lpstr>
      <vt:lpstr>Использование психологических игр и технологий в рамках реализации задач сопровождения.</vt:lpstr>
      <vt:lpstr>Презентация PowerPoint</vt:lpstr>
      <vt:lpstr>Результатом реализации предложенного варианта программы психолого-педагогического сопровождения развития личности ребенка являются: </vt:lpstr>
    </vt:vector>
  </TitlesOfParts>
  <Company>MOU#9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Lubov Wasilievna</dc:creator>
  <cp:lastModifiedBy>Инна Николаевна Григорьева</cp:lastModifiedBy>
  <cp:revision>88</cp:revision>
  <dcterms:created xsi:type="dcterms:W3CDTF">2008-11-26T06:22:08Z</dcterms:created>
  <dcterms:modified xsi:type="dcterms:W3CDTF">2021-09-02T06:45:29Z</dcterms:modified>
</cp:coreProperties>
</file>