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60" r:id="rId6"/>
    <p:sldId id="262" r:id="rId7"/>
    <p:sldId id="265" r:id="rId8"/>
    <p:sldId id="267" r:id="rId9"/>
    <p:sldId id="263" r:id="rId10"/>
    <p:sldId id="261" r:id="rId11"/>
    <p:sldId id="264" r:id="rId12"/>
    <p:sldId id="280" r:id="rId13"/>
    <p:sldId id="266" r:id="rId14"/>
    <p:sldId id="270" r:id="rId15"/>
    <p:sldId id="268" r:id="rId16"/>
    <p:sldId id="271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041E46-6695-470D-B0ED-ACD4F3FD2691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D2D662-1E6C-470E-992C-7431C7E85E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iktok.com/@cafegokil/video/6665192544013438209?u_code=0&amp;preview_pb=0&amp;language=ru&amp;timestamp=1574267996&amp;utm_source=copy&amp;utm_campaign=client_share&amp;utm_medium=android&amp;share_app_name=musically&amp;share_iid=6761378992907945733&amp;enter_from=h5_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6;&#1089;&#1090;&#1091;&#1087;&#1074;&#1089;&#1077;&#1084;.&#1088;&#1092;/" TargetMode="External"/><Relationship Id="rId2" Type="http://schemas.openxmlformats.org/officeDocument/2006/relationships/hyperlink" Target="https://altapress.ru/jump?to=https://www.xn--b1ag9a.xn--80asehdb/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17.ru/article/277913/" TargetMode="External"/><Relationship Id="rId7" Type="http://schemas.openxmlformats.org/officeDocument/2006/relationships/hyperlink" Target="https://yandex.ru/collections/card/5c481b362558e2006a2f8f92/" TargetMode="External"/><Relationship Id="rId2" Type="http://schemas.openxmlformats.org/officeDocument/2006/relationships/hyperlink" Target="https://kaluga.sm-news.ru/v-kaluzhskoj-oblasti-vveden-polnyj-rezhim-samoizolyacii-874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l.fm/blog/yelena-abramova/58210-20-onlayn-resursov-kotoryye-pomogut-uchit-i-zanimat-detey" TargetMode="External"/><Relationship Id="rId5" Type="http://schemas.openxmlformats.org/officeDocument/2006/relationships/hyperlink" Target="https://yandex.ru/search/?text=%D0%BA%D0%B0%D1%80%D1%82%D0%B8%D0%BD%D0%BA%D0%B0%20%D1%81%D0%B0%D0%BC%D0%BE%D0%B8%D0%B7%D0%BE%D0%BB%D1%8F%D1%86%D0%B8%D1%8F&amp;clid=1923020&amp;lr=11168" TargetMode="External"/><Relationship Id="rId4" Type="http://schemas.openxmlformats.org/officeDocument/2006/relationships/hyperlink" Target="https://psy.su/feed/8171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200" dirty="0" smtClean="0"/>
              <a:t>Использование возможностей цифрового образовательного пространства для профилактики Кризисных состояний подростков в период подготовки к экзаменам в условиях дистанционного обучения и самоизоляции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Педагог-психолог МАОУ СОШ №9 Григорьева И.Н.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80" y="404664"/>
            <a:ext cx="5345832" cy="300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Поговорите с </a:t>
            </a:r>
            <a:r>
              <a:rPr lang="ru-RU" dirty="0" smtClean="0"/>
              <a:t>подростком, попытайтесь </a:t>
            </a:r>
            <a:r>
              <a:rPr lang="ru-RU" dirty="0" smtClean="0">
                <a:solidFill>
                  <a:srgbClr val="FF0000"/>
                </a:solidFill>
              </a:rPr>
              <a:t>понять его чувства</a:t>
            </a:r>
            <a:r>
              <a:rPr lang="ru-RU" dirty="0" smtClean="0"/>
              <a:t>: «</a:t>
            </a:r>
            <a:r>
              <a:rPr lang="ru-RU" dirty="0"/>
              <a:t>Я вижу, что сейчас ты злишься на весь мир» или «Похоже, ты не на шутку встревожен сложившейся ситуацией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>
                <a:solidFill>
                  <a:srgbClr val="FF0000"/>
                </a:solidFill>
              </a:rPr>
              <a:t>осуждайте ребенка за его негативные </a:t>
            </a:r>
            <a:r>
              <a:rPr lang="ru-RU" dirty="0" smtClean="0">
                <a:solidFill>
                  <a:srgbClr val="FF0000"/>
                </a:solidFill>
              </a:rPr>
              <a:t>эмоции</a:t>
            </a:r>
            <a:r>
              <a:rPr lang="ru-RU" dirty="0" smtClean="0"/>
              <a:t>. Если </a:t>
            </a:r>
            <a:r>
              <a:rPr lang="ru-RU" dirty="0"/>
              <a:t>бы он умел с ними справляться, он не был бы ребенком. </a:t>
            </a:r>
            <a:endParaRPr lang="ru-RU" dirty="0" smtClean="0"/>
          </a:p>
          <a:p>
            <a:r>
              <a:rPr lang="ru-RU" dirty="0"/>
              <a:t>Проявите </a:t>
            </a:r>
            <a:r>
              <a:rPr lang="ru-RU" dirty="0" smtClean="0">
                <a:solidFill>
                  <a:srgbClr val="FF0000"/>
                </a:solidFill>
              </a:rPr>
              <a:t>сочувствие</a:t>
            </a:r>
          </a:p>
          <a:p>
            <a:r>
              <a:rPr lang="ru-RU" dirty="0" smtClean="0"/>
              <a:t>Выработайте </a:t>
            </a:r>
            <a:r>
              <a:rPr lang="ru-RU" dirty="0"/>
              <a:t>правило: все, что касается подростка должно быть обсуждено с </a:t>
            </a:r>
            <a:r>
              <a:rPr lang="ru-RU" dirty="0" smtClean="0"/>
              <a:t>ним</a:t>
            </a:r>
          </a:p>
          <a:p>
            <a:r>
              <a:rPr lang="ru-RU" dirty="0" smtClean="0"/>
              <a:t>Есть </a:t>
            </a:r>
            <a:r>
              <a:rPr lang="ru-RU" dirty="0"/>
              <a:t>смысл постоянно повторять о необходимости соблюдения введенных правил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Понимая, что ребёнок много времени проводит в сети, интересуйтесь его контактами, и интересами в интернет-пространстве, обсуждайте, какие сайты можно посетить, в  каких </a:t>
            </a:r>
            <a:r>
              <a:rPr lang="ru-RU" dirty="0" err="1" smtClean="0"/>
              <a:t>челенджах</a:t>
            </a:r>
            <a:r>
              <a:rPr lang="ru-RU" dirty="0" smtClean="0"/>
              <a:t> стоит поучаствовать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Главное! Общайтесь с ребёнком твердо</a:t>
            </a:r>
            <a:r>
              <a:rPr lang="ru-RU" dirty="0">
                <a:solidFill>
                  <a:srgbClr val="FF0000"/>
                </a:solidFill>
              </a:rPr>
              <a:t>, спокойно, с сочувствием к его эмоциям, с обращением к своим </a:t>
            </a:r>
            <a:r>
              <a:rPr lang="ru-RU" dirty="0" smtClean="0">
                <a:solidFill>
                  <a:srgbClr val="FF0000"/>
                </a:solidFill>
              </a:rPr>
              <a:t>переживаниям и  опыту.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Использование ресурсов цифрового мира для профилактики угроз подросткам в период самоизоляции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Челленджи</a:t>
            </a:r>
            <a:r>
              <a:rPr lang="ru-RU" dirty="0"/>
              <a:t> </a:t>
            </a:r>
            <a:r>
              <a:rPr lang="ru-RU" dirty="0" smtClean="0"/>
              <a:t>-вызовы, </a:t>
            </a:r>
            <a:r>
              <a:rPr lang="ru-RU" dirty="0"/>
              <a:t>который один человек делает другому через социальные сети. </a:t>
            </a:r>
            <a:endParaRPr lang="ru-RU" dirty="0" smtClean="0"/>
          </a:p>
          <a:p>
            <a:r>
              <a:rPr lang="en-US" b="1" dirty="0"/>
              <a:t>#</a:t>
            </a:r>
            <a:r>
              <a:rPr lang="en-US" b="1" dirty="0" err="1" smtClean="0"/>
              <a:t>Mirrorchallenge</a:t>
            </a:r>
            <a:r>
              <a:rPr lang="ru-RU" b="1" dirty="0" smtClean="0"/>
              <a:t> (1 вариант: </a:t>
            </a:r>
            <a:r>
              <a:rPr lang="ru-RU" dirty="0" smtClean="0"/>
              <a:t>за</a:t>
            </a:r>
            <a:r>
              <a:rPr lang="ru-RU" dirty="0"/>
              <a:t> несколько секунд показать с </a:t>
            </a:r>
            <a:r>
              <a:rPr lang="ru-RU" dirty="0">
                <a:hlinkClick r:id="rId2"/>
              </a:rPr>
              <a:t>десяток разных </a:t>
            </a:r>
            <a:r>
              <a:rPr lang="ru-RU" dirty="0" smtClean="0">
                <a:hlinkClick r:id="rId2"/>
              </a:rPr>
              <a:t>образов</a:t>
            </a:r>
            <a:r>
              <a:rPr lang="ru-RU" dirty="0" smtClean="0"/>
              <a:t>, </a:t>
            </a:r>
            <a:r>
              <a:rPr lang="ru-RU" b="1" dirty="0" smtClean="0"/>
              <a:t>2 вариант:</a:t>
            </a:r>
            <a:r>
              <a:rPr lang="ru-RU" dirty="0" smtClean="0"/>
              <a:t> станцевать</a:t>
            </a:r>
            <a:r>
              <a:rPr lang="ru-RU" dirty="0"/>
              <a:t>, спеть или сделать </a:t>
            </a:r>
            <a:r>
              <a:rPr lang="ru-RU" dirty="0" smtClean="0"/>
              <a:t>что-то позитивное у </a:t>
            </a:r>
            <a:r>
              <a:rPr lang="ru-RU" dirty="0"/>
              <a:t>зеркала). </a:t>
            </a:r>
            <a:endParaRPr lang="ru-RU" dirty="0" smtClean="0"/>
          </a:p>
          <a:p>
            <a:r>
              <a:rPr lang="ru-RU" b="1" dirty="0"/>
              <a:t>#</a:t>
            </a:r>
            <a:r>
              <a:rPr lang="ru-RU" b="1" dirty="0" err="1" smtClean="0"/>
              <a:t>ЛучшеИзОкна</a:t>
            </a:r>
            <a:r>
              <a:rPr lang="ru-RU" b="1" dirty="0" smtClean="0"/>
              <a:t> </a:t>
            </a:r>
            <a:r>
              <a:rPr lang="ru-RU" dirty="0" smtClean="0"/>
              <a:t>(публиковать </a:t>
            </a:r>
            <a:r>
              <a:rPr lang="ru-RU" dirty="0"/>
              <a:t>фотографии красивых видов из окон своих квартир и домов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b="1" dirty="0"/>
              <a:t>#</a:t>
            </a:r>
            <a:r>
              <a:rPr lang="ru-RU" b="1" dirty="0" err="1" smtClean="0"/>
              <a:t>Изоизоляция</a:t>
            </a:r>
            <a:r>
              <a:rPr lang="ru-RU" b="1" dirty="0" smtClean="0"/>
              <a:t> </a:t>
            </a:r>
            <a:r>
              <a:rPr lang="ru-RU" dirty="0" smtClean="0"/>
              <a:t>(пародии на известные картины)</a:t>
            </a:r>
          </a:p>
          <a:p>
            <a:r>
              <a:rPr lang="ru-RU" dirty="0" smtClean="0"/>
              <a:t>И др.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3744416" cy="147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Онлайн </a:t>
            </a:r>
            <a:r>
              <a:rPr lang="ru-RU" dirty="0" err="1" smtClean="0"/>
              <a:t>квест</a:t>
            </a:r>
            <a:r>
              <a:rPr lang="ru-RU" dirty="0" smtClean="0"/>
              <a:t> «Секретные материалы»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2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Литература-как ресурс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Розана </a:t>
            </a:r>
            <a:r>
              <a:rPr lang="ru-RU" sz="2400" b="1" dirty="0"/>
              <a:t>Каспер «Книга </a:t>
            </a:r>
            <a:r>
              <a:rPr lang="ru-RU" sz="2400" b="1" dirty="0" err="1"/>
              <a:t>челленджей</a:t>
            </a:r>
            <a:r>
              <a:rPr lang="ru-RU" sz="2400" b="1" dirty="0"/>
              <a:t>» </a:t>
            </a:r>
            <a:r>
              <a:rPr lang="ru-RU" sz="2400" b="1" dirty="0" smtClean="0"/>
              <a:t>( 60 программ, </a:t>
            </a:r>
            <a:r>
              <a:rPr lang="ru-RU" sz="2400" b="1" dirty="0"/>
              <a:t>которые помогут сформировать здоровые привычки и внести позитивные перемены в </a:t>
            </a:r>
            <a:r>
              <a:rPr lang="ru-RU" sz="2400" b="1" dirty="0" smtClean="0"/>
              <a:t>жизнь).</a:t>
            </a:r>
          </a:p>
          <a:p>
            <a:r>
              <a:rPr lang="ru-RU" sz="2400" b="1" dirty="0" smtClean="0"/>
              <a:t>Купер </a:t>
            </a:r>
            <a:r>
              <a:rPr lang="ru-RU" sz="2400" b="1" dirty="0" err="1" smtClean="0"/>
              <a:t>Нейт</a:t>
            </a:r>
            <a:r>
              <a:rPr lang="ru-RU" sz="2400" b="1" dirty="0" smtClean="0"/>
              <a:t> «Как создать сайт»</a:t>
            </a:r>
          </a:p>
          <a:p>
            <a:r>
              <a:rPr lang="ru-RU" sz="2400" b="1" dirty="0" err="1" smtClean="0"/>
              <a:t>Лобазникова</a:t>
            </a:r>
            <a:r>
              <a:rPr lang="ru-RU" sz="2400" b="1" dirty="0" smtClean="0"/>
              <a:t> Надя, </a:t>
            </a:r>
            <a:r>
              <a:rPr lang="ru-RU" sz="2400" b="1" dirty="0" err="1" smtClean="0"/>
              <a:t>Жаббаров</a:t>
            </a:r>
            <a:r>
              <a:rPr lang="ru-RU" sz="2400" b="1" dirty="0" smtClean="0"/>
              <a:t> Тимур, Антонова Наташа «Как превратить мечту в профессию»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537067" cy="21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53" y="2147216"/>
            <a:ext cx="1936333" cy="27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45" y="3501008"/>
            <a:ext cx="2030335" cy="290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Взрослым важно сформировать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Вдумчивое отношение </a:t>
            </a:r>
            <a:r>
              <a:rPr lang="ru-RU" dirty="0" smtClean="0"/>
              <a:t>ребенка к выбору </a:t>
            </a:r>
            <a:r>
              <a:rPr lang="ru-RU" dirty="0" err="1" smtClean="0"/>
              <a:t>челенджей</a:t>
            </a:r>
            <a:r>
              <a:rPr lang="ru-RU" dirty="0" smtClean="0"/>
              <a:t>, </a:t>
            </a:r>
            <a:r>
              <a:rPr lang="ru-RU" dirty="0" err="1" smtClean="0"/>
              <a:t>перепостам</a:t>
            </a:r>
            <a:r>
              <a:rPr lang="ru-RU" dirty="0" smtClean="0"/>
              <a:t> и </a:t>
            </a:r>
            <a:r>
              <a:rPr lang="ru-RU" dirty="0" err="1" smtClean="0"/>
              <a:t>твитам</a:t>
            </a:r>
            <a:r>
              <a:rPr lang="ru-RU" dirty="0" smtClean="0"/>
              <a:t>. (</a:t>
            </a:r>
            <a:r>
              <a:rPr lang="ru-RU" dirty="0" err="1" smtClean="0"/>
              <a:t>хайп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Автоматизированную привычку </a:t>
            </a:r>
            <a:r>
              <a:rPr lang="ru-RU" dirty="0" smtClean="0">
                <a:solidFill>
                  <a:srgbClr val="FF0000"/>
                </a:solidFill>
              </a:rPr>
              <a:t>взять паузу </a:t>
            </a:r>
            <a:r>
              <a:rPr lang="ru-RU" dirty="0" smtClean="0"/>
              <a:t>перед рассылкой «прикольной» информации.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93" y="3717032"/>
            <a:ext cx="6410591" cy="2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859488" cy="838200"/>
          </a:xfrm>
        </p:spPr>
        <p:txBody>
          <a:bodyPr>
            <a:noAutofit/>
          </a:bodyPr>
          <a:lstStyle/>
          <a:p>
            <a:r>
              <a:rPr lang="ru-RU" sz="2400" dirty="0"/>
              <a:t>Использование ресурсов цифрового мира для профилактики угроз </a:t>
            </a:r>
            <a:r>
              <a:rPr lang="ru-RU" sz="2400" dirty="0" smtClean="0"/>
              <a:t>подросткам </a:t>
            </a:r>
            <a:r>
              <a:rPr lang="ru-RU" sz="2400" dirty="0"/>
              <a:t>в период самоизоляции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98670"/>
            <a:ext cx="8686800" cy="4381455"/>
          </a:xfrm>
        </p:spPr>
        <p:txBody>
          <a:bodyPr>
            <a:noAutofit/>
          </a:bodyPr>
          <a:lstStyle/>
          <a:p>
            <a:r>
              <a:rPr lang="ru-RU" sz="1800" dirty="0"/>
              <a:t>каталог сервисов «</a:t>
            </a:r>
            <a:r>
              <a:rPr lang="ru-RU" sz="1800" dirty="0">
                <a:hlinkClick r:id="rId2"/>
              </a:rPr>
              <a:t>ВСЕ.ОНЛАЙН</a:t>
            </a:r>
            <a:r>
              <a:rPr lang="ru-RU" sz="1800" dirty="0"/>
              <a:t>», </a:t>
            </a:r>
            <a:r>
              <a:rPr lang="ru-RU" sz="1800" dirty="0" smtClean="0"/>
              <a:t>собрал </a:t>
            </a:r>
            <a:r>
              <a:rPr lang="ru-RU" sz="1800" dirty="0"/>
              <a:t>более 205 сайтов, которые предлагают свои услуги бесплатно или на специальных условиях</a:t>
            </a:r>
            <a:r>
              <a:rPr lang="ru-RU" sz="1800" dirty="0" smtClean="0"/>
              <a:t>.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</a:t>
            </a:r>
            <a:r>
              <a:rPr lang="ru-RU" sz="1800" dirty="0" err="1">
                <a:hlinkClick r:id="rId3"/>
              </a:rPr>
              <a:t>доступвсем.рф</a:t>
            </a:r>
            <a:r>
              <a:rPr lang="ru-RU" sz="1800" dirty="0" smtClean="0">
                <a:hlinkClick r:id="rId3"/>
              </a:rPr>
              <a:t>/</a:t>
            </a:r>
            <a:r>
              <a:rPr lang="ru-RU" sz="1800" dirty="0" smtClean="0"/>
              <a:t> (образовательный и </a:t>
            </a:r>
            <a:r>
              <a:rPr lang="ru-RU" sz="1800" dirty="0"/>
              <a:t>развлекательный контент) </a:t>
            </a:r>
            <a:endParaRPr lang="ru-RU" sz="1800" dirty="0" smtClean="0"/>
          </a:p>
          <a:p>
            <a:r>
              <a:rPr lang="ru-RU" sz="1800" dirty="0" err="1" smtClean="0">
                <a:solidFill>
                  <a:srgbClr val="C00000"/>
                </a:solidFill>
              </a:rPr>
              <a:t>iDialogue</a:t>
            </a:r>
            <a:r>
              <a:rPr lang="ru-RU" sz="1800" dirty="0" smtClean="0"/>
              <a:t> </a:t>
            </a:r>
            <a:r>
              <a:rPr lang="ru-RU" sz="1800" dirty="0"/>
              <a:t>— бесплатная онлайн-платформа для </a:t>
            </a:r>
            <a:r>
              <a:rPr lang="ru-RU" sz="1800" dirty="0" err="1"/>
              <a:t>коллаборативного</a:t>
            </a:r>
            <a:r>
              <a:rPr lang="ru-RU" sz="1800" dirty="0"/>
              <a:t> обучения и кросс-культурной коммуникации для подростков из 90 стран. До 30 апреля она проводит </a:t>
            </a:r>
            <a:r>
              <a:rPr lang="ru-RU" sz="1800" dirty="0" err="1"/>
              <a:t>челлендж</a:t>
            </a:r>
            <a:r>
              <a:rPr lang="ru-RU" sz="1800" dirty="0"/>
              <a:t> — дети из разных стран могут поработать над совместными проектами в сфере экологии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 err="1">
                <a:solidFill>
                  <a:srgbClr val="C00000"/>
                </a:solidFill>
              </a:rPr>
              <a:t>JuniorUni</a:t>
            </a:r>
            <a:r>
              <a:rPr lang="ru-RU" sz="1800" dirty="0"/>
              <a:t> — бесплатный онлайн-университет Гёте-Института для подростков дарит знания в области робототехники и космонавтики, технологий, энергетики и устойчивого развития, а ещё помогает прокачать немецкий язык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 err="1">
                <a:solidFill>
                  <a:srgbClr val="C00000"/>
                </a:solidFill>
              </a:rPr>
              <a:t>Смарторика</a:t>
            </a:r>
            <a:r>
              <a:rPr lang="ru-RU" sz="1800" dirty="0"/>
              <a:t> — бесплатные онлайн-курсы робототехники и программирования роботов для детей от восьми </a:t>
            </a:r>
            <a:r>
              <a:rPr lang="ru-RU" sz="1800" dirty="0" smtClean="0"/>
              <a:t>лет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Анимация </a:t>
            </a:r>
            <a:r>
              <a:rPr lang="ru-RU" sz="1800" dirty="0">
                <a:solidFill>
                  <a:srgbClr val="C00000"/>
                </a:solidFill>
              </a:rPr>
              <a:t>и я</a:t>
            </a:r>
            <a:r>
              <a:rPr lang="ru-RU" sz="1800" dirty="0"/>
              <a:t> — бесплатно и онлайн дети и подростки до 18 лет смогут научиться делать мультики в разных жанрах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>
                <a:solidFill>
                  <a:srgbClr val="C00000"/>
                </a:solidFill>
              </a:rPr>
              <a:t>ProstoyKarandash.ru</a:t>
            </a:r>
            <a:r>
              <a:rPr lang="ru-RU" sz="1800" dirty="0"/>
              <a:t> — бесплатные </a:t>
            </a:r>
            <a:r>
              <a:rPr lang="ru-RU" sz="1800" dirty="0" err="1"/>
              <a:t>видеоуроки</a:t>
            </a:r>
            <a:r>
              <a:rPr lang="ru-RU" sz="1800" dirty="0"/>
              <a:t> рисования в разных техниках, </a:t>
            </a:r>
            <a:r>
              <a:rPr lang="ru-RU" sz="1800" dirty="0" smtClean="0"/>
              <a:t>инструктаж </a:t>
            </a:r>
            <a:r>
              <a:rPr lang="ru-RU" sz="1800" dirty="0"/>
              <a:t>по работе в </a:t>
            </a:r>
            <a:r>
              <a:rPr lang="ru-RU" sz="1800" dirty="0" err="1"/>
              <a:t>Photoshop</a:t>
            </a:r>
            <a:r>
              <a:rPr lang="ru-RU" sz="1800" dirty="0"/>
              <a:t>, а также обзор графических онлайн-редакторов.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2051071" cy="13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0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Профилактические установки,  которые могут  и должны дать ребёнку семья и школа: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Терроризм и экстремизм во всех их проявлениях представляют одну из самых серьёзных угроз обществу.</a:t>
            </a:r>
          </a:p>
          <a:p>
            <a:r>
              <a:rPr lang="ru-RU" sz="2800" dirty="0" smtClean="0"/>
              <a:t>Любая разрушающая деятельность является </a:t>
            </a:r>
            <a:r>
              <a:rPr lang="ru-RU" sz="2800" dirty="0" smtClean="0">
                <a:solidFill>
                  <a:srgbClr val="FF0000"/>
                </a:solidFill>
              </a:rPr>
              <a:t>бесчеловечной, преступной и не имеющей оправдания, </a:t>
            </a:r>
            <a:r>
              <a:rPr lang="ru-RU" sz="2800" dirty="0" smtClean="0"/>
              <a:t>независимо от мотивации.</a:t>
            </a:r>
          </a:p>
          <a:p>
            <a:r>
              <a:rPr lang="ru-RU" sz="2800" dirty="0"/>
              <a:t>Любая </a:t>
            </a:r>
            <a:r>
              <a:rPr lang="ru-RU" sz="2800" dirty="0" err="1" smtClean="0"/>
              <a:t>саморазрушающая</a:t>
            </a:r>
            <a:r>
              <a:rPr lang="ru-RU" sz="2800" dirty="0" smtClean="0"/>
              <a:t> деятельность губительна для её участников (и часто это непоправимо!). </a:t>
            </a:r>
          </a:p>
          <a:p>
            <a:r>
              <a:rPr lang="ru-RU" sz="2800" dirty="0" smtClean="0"/>
              <a:t>Все эти установки должны быть положены на </a:t>
            </a:r>
            <a:r>
              <a:rPr lang="ru-RU" sz="2800" dirty="0" smtClean="0">
                <a:solidFill>
                  <a:srgbClr val="FF0000"/>
                </a:solidFill>
              </a:rPr>
              <a:t>базовые </a:t>
            </a:r>
            <a:r>
              <a:rPr lang="ru-RU" sz="2800" dirty="0">
                <a:solidFill>
                  <a:srgbClr val="FF0000"/>
                </a:solidFill>
              </a:rPr>
              <a:t>духовные </a:t>
            </a:r>
            <a:r>
              <a:rPr lang="ru-RU" sz="2800" dirty="0" smtClean="0">
                <a:solidFill>
                  <a:srgbClr val="FF0000"/>
                </a:solidFill>
              </a:rPr>
              <a:t>ценности</a:t>
            </a:r>
            <a:r>
              <a:rPr lang="ru-RU" sz="2800" dirty="0" smtClean="0"/>
              <a:t>, даваемые ребенку ранее (ценности жизни</a:t>
            </a:r>
            <a:r>
              <a:rPr lang="ru-RU" sz="2800" dirty="0"/>
              <a:t>, здоровья, семьи, Родины).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45224"/>
            <a:ext cx="1650604" cy="12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Рекомендации педагогам по организации дистанционного обучения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Укреплять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уверенность пользователя </a:t>
            </a:r>
            <a:r>
              <a:rPr lang="ru-RU" dirty="0" smtClean="0"/>
              <a:t>учебного курса в том, что он успешно овладевает материалом (положительные эмоции-это ресурс).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Давать обратную связь </a:t>
            </a:r>
            <a:r>
              <a:rPr lang="ru-RU" dirty="0" smtClean="0"/>
              <a:t>о том, как пользователь справляется с учебными задачами</a:t>
            </a:r>
          </a:p>
          <a:p>
            <a:r>
              <a:rPr lang="ru-RU" dirty="0" smtClean="0"/>
              <a:t>Всячески </a:t>
            </a:r>
            <a:r>
              <a:rPr lang="ru-RU" dirty="0" smtClean="0">
                <a:solidFill>
                  <a:srgbClr val="FF0000"/>
                </a:solidFill>
              </a:rPr>
              <a:t>поощрять качественно выполненное задание </a:t>
            </a:r>
            <a:r>
              <a:rPr lang="ru-RU" dirty="0" smtClean="0">
                <a:solidFill>
                  <a:schemeClr val="tx1"/>
                </a:solidFill>
              </a:rPr>
              <a:t>(соответствие результатов обучения ожиданиям пользователя повышает мотивацию)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Внимание и интерес поддерживать с помощью </a:t>
            </a:r>
            <a:r>
              <a:rPr lang="ru-RU" dirty="0" smtClean="0">
                <a:solidFill>
                  <a:srgbClr val="FF0000"/>
                </a:solidFill>
              </a:rPr>
              <a:t>вариативности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и оптимизации </a:t>
            </a:r>
            <a:r>
              <a:rPr lang="ru-RU" dirty="0" smtClean="0">
                <a:solidFill>
                  <a:schemeClr val="tx1"/>
                </a:solidFill>
              </a:rPr>
              <a:t>заданий (смена видов деятельности, неожиданные элементы и разные формы работы вызывают всплески мозговой активности, позволяющей решить проблему равнодушия к жизни)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3652"/>
            <a:ext cx="1872208" cy="11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Для профилактики кризисных состояний в период  дистанционного обучения и подготовки к экзаменам можно использовать </a:t>
            </a:r>
            <a:r>
              <a:rPr lang="ru-RU" sz="2000" dirty="0" smtClean="0">
                <a:solidFill>
                  <a:srgbClr val="FF0000"/>
                </a:solidFill>
              </a:rPr>
              <a:t>Модель Джона </a:t>
            </a:r>
            <a:r>
              <a:rPr lang="ru-RU" sz="2000" dirty="0" err="1" smtClean="0">
                <a:solidFill>
                  <a:srgbClr val="FF0000"/>
                </a:solidFill>
              </a:rPr>
              <a:t>Келлера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</a:t>
            </a:r>
            <a:r>
              <a:rPr lang="ru-RU" sz="2000" dirty="0" smtClean="0"/>
              <a:t>Эксперта в </a:t>
            </a:r>
            <a:r>
              <a:rPr lang="ru-RU" sz="2000" dirty="0"/>
              <a:t>области обучающих </a:t>
            </a:r>
            <a:r>
              <a:rPr lang="ru-RU" sz="2000" dirty="0" smtClean="0"/>
              <a:t>систем)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Он назвал ее ARCS, по заглавным буквам входящих в нее компонентов: </a:t>
            </a: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84060"/>
            <a:ext cx="5904656" cy="39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Внимание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Привлечь </a:t>
            </a:r>
            <a:r>
              <a:rPr lang="ru-RU" b="1" dirty="0"/>
              <a:t>внимание ученика к учебному курсу</a:t>
            </a:r>
            <a:r>
              <a:rPr lang="ru-RU" dirty="0"/>
              <a:t> – первый и самый важный шаг. Причем, недостаточно сделать это на первоначальном этапе обучения. Мотивировать необходимо в течение </a:t>
            </a:r>
            <a:r>
              <a:rPr lang="ru-RU" dirty="0">
                <a:solidFill>
                  <a:srgbClr val="FF0000"/>
                </a:solidFill>
              </a:rPr>
              <a:t>всего срока обучения</a:t>
            </a:r>
            <a:r>
              <a:rPr lang="ru-RU" dirty="0"/>
              <a:t>, вплоть до сдачи итоговых экзаменов. </a:t>
            </a:r>
            <a:endParaRPr lang="ru-RU" dirty="0" smtClean="0"/>
          </a:p>
          <a:p>
            <a:r>
              <a:rPr lang="ru-RU" dirty="0" smtClean="0"/>
              <a:t>Уберечь </a:t>
            </a:r>
            <a:r>
              <a:rPr lang="ru-RU" dirty="0"/>
              <a:t>слушателя от скуки на протяжении всего курса поможет различная форма представления контента. Компьютерные технологии сейчас предлагают </a:t>
            </a:r>
            <a:r>
              <a:rPr lang="ru-RU" dirty="0">
                <a:solidFill>
                  <a:srgbClr val="FF0000"/>
                </a:solidFill>
              </a:rPr>
              <a:t>большой набор инструментов</a:t>
            </a:r>
            <a:r>
              <a:rPr lang="ru-RU" dirty="0"/>
              <a:t>, которые смогут разнообразить простой печатный текст или монотонные </a:t>
            </a:r>
            <a:r>
              <a:rPr lang="ru-RU" dirty="0" err="1"/>
              <a:t>видеолекции</a:t>
            </a:r>
            <a:r>
              <a:rPr lang="ru-RU" dirty="0"/>
              <a:t>: красочно оформленные сайты с всплывающими окнами, подкасты, анимация, интерактивная подача материала, игровые элементы, симуляторы и т. д.</a:t>
            </a:r>
          </a:p>
          <a:p>
            <a:r>
              <a:rPr lang="ru-RU" dirty="0"/>
              <a:t>Очень важна и </a:t>
            </a:r>
            <a:r>
              <a:rPr lang="ru-RU" dirty="0">
                <a:solidFill>
                  <a:srgbClr val="FF0000"/>
                </a:solidFill>
              </a:rPr>
              <a:t>методика подачи материала</a:t>
            </a:r>
            <a:r>
              <a:rPr lang="ru-RU" dirty="0"/>
              <a:t>, особенно </a:t>
            </a:r>
            <a:r>
              <a:rPr lang="ru-RU" dirty="0">
                <a:solidFill>
                  <a:srgbClr val="FF0000"/>
                </a:solidFill>
              </a:rPr>
              <a:t>если он сложный </a:t>
            </a:r>
            <a:r>
              <a:rPr lang="ru-RU" dirty="0"/>
              <a:t>для восприятия и усвоения. Необходимо отойти от стандартного </a:t>
            </a:r>
            <a:r>
              <a:rPr lang="ru-RU" dirty="0" smtClean="0"/>
              <a:t>изложения. Включение </a:t>
            </a:r>
            <a:r>
              <a:rPr lang="ru-RU" dirty="0"/>
              <a:t>в тело лекции интересных отступлений, юмористических вставок </a:t>
            </a:r>
            <a:r>
              <a:rPr lang="ru-RU" dirty="0" smtClean="0"/>
              <a:t> </a:t>
            </a:r>
            <a:r>
              <a:rPr lang="ru-RU" dirty="0"/>
              <a:t>также заставит слушателей не отвлекаться и избавит их от эффекта «засыпания», что только усилит их мотивацию.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88640"/>
            <a:ext cx="2043731" cy="129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1.Предоставление актуальной информации о </a:t>
            </a:r>
            <a:r>
              <a:rPr lang="ru-RU" i="1" dirty="0"/>
              <a:t>проявлении </a:t>
            </a:r>
            <a:r>
              <a:rPr lang="ru-RU" i="1" dirty="0" smtClean="0"/>
              <a:t>кризисных </a:t>
            </a:r>
            <a:r>
              <a:rPr lang="ru-RU" i="1" dirty="0"/>
              <a:t>состояний </a:t>
            </a:r>
            <a:r>
              <a:rPr lang="ru-RU" i="1" dirty="0" smtClean="0"/>
              <a:t>подростков в </a:t>
            </a:r>
            <a:r>
              <a:rPr lang="ru-RU" i="1" dirty="0"/>
              <a:t>период подготовки к экзаменам в условиях дистанционного обучения и </a:t>
            </a:r>
            <a:r>
              <a:rPr lang="ru-RU" i="1" dirty="0" smtClean="0"/>
              <a:t>самоизоляции.</a:t>
            </a:r>
          </a:p>
          <a:p>
            <a:r>
              <a:rPr lang="ru-RU" i="1" dirty="0" smtClean="0"/>
              <a:t>2.Знакомство </a:t>
            </a:r>
            <a:r>
              <a:rPr lang="ru-RU" i="1" dirty="0"/>
              <a:t>с </a:t>
            </a:r>
            <a:r>
              <a:rPr lang="ru-RU" i="1" dirty="0" smtClean="0"/>
              <a:t>потенциальными   рисками самоизоляции и дистанционного обучения.</a:t>
            </a:r>
          </a:p>
          <a:p>
            <a:r>
              <a:rPr lang="ru-RU" i="1" dirty="0" smtClean="0"/>
              <a:t>3</a:t>
            </a:r>
            <a:r>
              <a:rPr lang="ru-RU" i="1" dirty="0"/>
              <a:t>. Знакомство с </a:t>
            </a:r>
            <a:r>
              <a:rPr lang="ru-RU" i="1" dirty="0" smtClean="0"/>
              <a:t>современными цифровыми и интернет ресурсами, </a:t>
            </a:r>
            <a:r>
              <a:rPr lang="ru-RU" i="1" dirty="0"/>
              <a:t>способствующими </a:t>
            </a:r>
            <a:r>
              <a:rPr lang="ru-RU" i="1" dirty="0" smtClean="0"/>
              <a:t>профилактике кризисных </a:t>
            </a:r>
            <a:r>
              <a:rPr lang="ru-RU" i="1" dirty="0"/>
              <a:t>состояний у подростков </a:t>
            </a:r>
            <a:endParaRPr lang="ru-RU" i="1" dirty="0" smtClean="0"/>
          </a:p>
          <a:p>
            <a:r>
              <a:rPr lang="ru-RU" i="1" dirty="0" smtClean="0"/>
              <a:t>4.Определение </a:t>
            </a:r>
            <a:r>
              <a:rPr lang="ru-RU" i="1" dirty="0"/>
              <a:t>направлений профилактики кризисных состояний </a:t>
            </a:r>
            <a:r>
              <a:rPr lang="ru-RU" i="1" dirty="0" smtClean="0"/>
              <a:t>у </a:t>
            </a:r>
            <a:r>
              <a:rPr lang="ru-RU" i="1" dirty="0"/>
              <a:t>подростков через использование ресурса </a:t>
            </a:r>
            <a:r>
              <a:rPr lang="ru-RU" i="1" dirty="0" smtClean="0"/>
              <a:t>семьи, школы.</a:t>
            </a:r>
            <a:endParaRPr lang="ru-RU" dirty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803535" cy="13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Значимость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48098"/>
            <a:ext cx="8686800" cy="433202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Постоянно </a:t>
            </a:r>
            <a:r>
              <a:rPr lang="ru-RU" dirty="0"/>
              <a:t>быть внимательным не получится даже у самого прилежного ученика. Особенно если информация, которую он получает, является чисто теоретической, </a:t>
            </a:r>
            <a:r>
              <a:rPr lang="ru-RU" dirty="0">
                <a:solidFill>
                  <a:srgbClr val="FF0000"/>
                </a:solidFill>
              </a:rPr>
              <a:t>не имеющая практической ценности </a:t>
            </a:r>
            <a:r>
              <a:rPr lang="ru-RU" dirty="0"/>
              <a:t>конкретно для данного учащегося. И здесь мы переходим ко второму компоненту повышения мотивации – </a:t>
            </a:r>
            <a:r>
              <a:rPr lang="ru-RU" b="1" dirty="0"/>
              <a:t>придание значимости</a:t>
            </a:r>
            <a:r>
              <a:rPr lang="ru-RU" dirty="0"/>
              <a:t> излагаемого курса обучения. </a:t>
            </a:r>
            <a:endParaRPr lang="ru-RU" dirty="0" smtClean="0"/>
          </a:p>
          <a:p>
            <a:r>
              <a:rPr lang="ru-RU" dirty="0" smtClean="0"/>
              <a:t>Перечисление </a:t>
            </a:r>
            <a:r>
              <a:rPr lang="ru-RU" dirty="0"/>
              <a:t>отвлеченных свойств и длиннющее определение предмета обучения может только </a:t>
            </a:r>
            <a:r>
              <a:rPr lang="ru-RU" dirty="0">
                <a:solidFill>
                  <a:srgbClr val="FF0000"/>
                </a:solidFill>
              </a:rPr>
              <a:t>навевать скуку</a:t>
            </a:r>
            <a:r>
              <a:rPr lang="ru-RU" dirty="0"/>
              <a:t>, но никак не мотивировать человека. Если теория настолько далека от практических навыков, что полученные знания улетучиваются уже через несколько дней, значит подача материала в корне не верна!</a:t>
            </a:r>
          </a:p>
          <a:p>
            <a:r>
              <a:rPr lang="ru-RU" dirty="0"/>
              <a:t>Ученик в процессе обучения постоянно оценивает полученные знания с прикидкой на свои практические потребности. Одна чистая теория «мертва» в дистанционном, как и в любом другом, обучении. Поэтому она обязательно должна дополняться практическими знаниями и занятиями. К тому же необходимо включать в учебный курс </a:t>
            </a:r>
            <a:r>
              <a:rPr lang="ru-RU" dirty="0">
                <a:solidFill>
                  <a:srgbClr val="FF0000"/>
                </a:solidFill>
              </a:rPr>
              <a:t>алгоритмы </a:t>
            </a:r>
            <a:r>
              <a:rPr lang="ru-RU" dirty="0"/>
              <a:t>последовательных действий, которые смогут привести </a:t>
            </a:r>
            <a:r>
              <a:rPr lang="ru-RU" dirty="0">
                <a:solidFill>
                  <a:srgbClr val="FF0000"/>
                </a:solidFill>
              </a:rPr>
              <a:t>к конкретному результату </a:t>
            </a:r>
            <a:r>
              <a:rPr lang="ru-RU" dirty="0"/>
              <a:t>не в отдаленной перспективе, а буквально «мгновенно», в том же месте и в тот же час.</a:t>
            </a:r>
          </a:p>
          <a:p>
            <a:endParaRPr lang="ru-RU" dirty="0"/>
          </a:p>
        </p:txBody>
      </p:sp>
      <p:sp>
        <p:nvSpPr>
          <p:cNvPr id="4" name="AutoShape 6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https://scontent-hel2-1.cdninstagram.com/v/t51.2885-15/e35/90955383_2716694658441473_1849251564351360337_n.jpg?_nc_ht=scontent-hel2-1.cdninstagram.com&amp;_nc_cat=105&amp;_nc_ohc=A-p9eoLmlTcAX8FSr3-&amp;oh=e467d0e9ac8d9be8bfa6884c812ed74e&amp;oe=5EA9D68F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938" y="58242"/>
            <a:ext cx="1570558" cy="157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Уверенность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Следующий способ – </a:t>
            </a:r>
            <a:r>
              <a:rPr lang="ru-RU" b="1" dirty="0"/>
              <a:t>придание ученику уверенности в собственных силах</a:t>
            </a:r>
            <a:r>
              <a:rPr lang="ru-RU" dirty="0"/>
              <a:t>. У него не должно быть никаких сомнений, что он сможет усвоить учебный курс и получить качественные знания, которые ему непременно пригодятся в профессиональной деятельности. Для этого необходимо постоянно предлагать учащемуся </a:t>
            </a:r>
            <a:r>
              <a:rPr lang="ru-RU" dirty="0">
                <a:solidFill>
                  <a:srgbClr val="FF0000"/>
                </a:solidFill>
              </a:rPr>
              <a:t>закрепить эту уверенность на промежуточных этапах обучения</a:t>
            </a:r>
            <a:r>
              <a:rPr lang="ru-RU" dirty="0"/>
              <a:t>. После объяснения материала пусть ответит на </a:t>
            </a:r>
            <a:r>
              <a:rPr lang="ru-RU" dirty="0" smtClean="0"/>
              <a:t>контрольные </a:t>
            </a:r>
            <a:r>
              <a:rPr lang="ru-RU" dirty="0"/>
              <a:t>вопросы, даст решение задачи. Если материал сложный – </a:t>
            </a:r>
            <a:r>
              <a:rPr lang="ru-RU" dirty="0">
                <a:solidFill>
                  <a:srgbClr val="FF0000"/>
                </a:solidFill>
              </a:rPr>
              <a:t>ввести подсказки</a:t>
            </a:r>
            <a:r>
              <a:rPr lang="ru-RU" dirty="0"/>
              <a:t>, дать несколько попыток для ответа. Не следует давать задания, которые выходят за рамки материала курса или имеют спорные (неоднозначные) решения.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697"/>
            <a:ext cx="2486035" cy="165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Удовлетворение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Чем ближе выпускные экзамены, тем ниже уровень мотивации ученика. Перечисленные выше факторы – привлечение внимания, придание значимости и уверенности, начинают сдавать свои позиции. Это объяснимо, поскольку накапливается усталость за долгий срок обучения, большой объем информации требует осмысления и первичного анализа. Начинают возникать сомнения </a:t>
            </a:r>
            <a:r>
              <a:rPr lang="ru-RU" dirty="0" smtClean="0"/>
              <a:t>-Пригодятся </a:t>
            </a:r>
            <a:r>
              <a:rPr lang="ru-RU" dirty="0"/>
              <a:t>ли мне полученные знания? Изменят ли они мою жизнь в лучшую сторону?</a:t>
            </a:r>
          </a:p>
          <a:p>
            <a:r>
              <a:rPr lang="ru-RU" dirty="0"/>
              <a:t>Если появились такие признаки, значит, пришло время внедрять четвертый способ повышения мотивации – </a:t>
            </a:r>
            <a:r>
              <a:rPr lang="ru-RU" b="1" dirty="0"/>
              <a:t>удовлетворение обучаемого</a:t>
            </a:r>
            <a:r>
              <a:rPr lang="ru-RU" dirty="0"/>
              <a:t>. В первую очередь, необходимо </a:t>
            </a:r>
            <a:r>
              <a:rPr lang="ru-RU" dirty="0">
                <a:solidFill>
                  <a:srgbClr val="FF0000"/>
                </a:solidFill>
              </a:rPr>
              <a:t>представить полученные результаты, как соответствующие тем ожиданиям ученика, какие он представлял себе в начале обучения</a:t>
            </a:r>
            <a:r>
              <a:rPr lang="ru-RU" dirty="0"/>
              <a:t>. Далее, нужно показать ему положительные изменения в его жизни, полученные в процессе обучения. Ну и не стоит забывать о таких простых «</a:t>
            </a:r>
            <a:r>
              <a:rPr lang="ru-RU" dirty="0" err="1"/>
              <a:t>мотиваторах</a:t>
            </a:r>
            <a:r>
              <a:rPr lang="ru-RU" dirty="0"/>
              <a:t>», как высокие оценки, поощрения, похвала за выполненные задания, поздравления об окончании очередного этапа обучения и т. 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1990357" cy="177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профилактики кризисных состояний подростков </a:t>
            </a:r>
            <a:r>
              <a:rPr lang="ru-RU" dirty="0"/>
              <a:t>в </a:t>
            </a:r>
            <a:r>
              <a:rPr lang="ru-RU" dirty="0" smtClean="0"/>
              <a:t> </a:t>
            </a:r>
            <a:r>
              <a:rPr lang="ru-RU" dirty="0"/>
              <a:t>период </a:t>
            </a:r>
            <a:r>
              <a:rPr lang="ru-RU" dirty="0" smtClean="0"/>
              <a:t> самоизоляции, обучения и подготовки </a:t>
            </a:r>
            <a:r>
              <a:rPr lang="ru-RU" dirty="0"/>
              <a:t>к экзаменам </a:t>
            </a:r>
            <a:r>
              <a:rPr lang="ru-RU" dirty="0" smtClean="0"/>
              <a:t>на </a:t>
            </a:r>
            <a:r>
              <a:rPr lang="ru-RU" smtClean="0"/>
              <a:t>дистанте </a:t>
            </a:r>
            <a:r>
              <a:rPr lang="ru-RU" dirty="0" smtClean="0"/>
              <a:t>необходимо:</a:t>
            </a:r>
          </a:p>
          <a:p>
            <a:r>
              <a:rPr lang="ru-RU" dirty="0" smtClean="0"/>
              <a:t> учитывать все имеющиеся условия,</a:t>
            </a:r>
          </a:p>
          <a:p>
            <a:r>
              <a:rPr lang="ru-RU" dirty="0" smtClean="0"/>
              <a:t>понимать  актуальное состояние ребёнка </a:t>
            </a:r>
          </a:p>
          <a:p>
            <a:r>
              <a:rPr lang="ru-RU" dirty="0" smtClean="0"/>
              <a:t> объединять усилия  (быть профессионалом в своей сфере влияния на подростка).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3990"/>
            <a:ext cx="17768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Использованы материалы сайтов: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515672" cy="4683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https://kaluga.sm-news.ru/v-kaluzhskoj-oblasti-vveden-polnyj-rezhim-samoizolyacii-8749/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hlinkClick r:id="rId3"/>
              </a:rPr>
              <a:t>https://www.b17.ru/article/277913/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https://psy.su/feed/8171/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https://yandex.ru/search/?text=%D0%BA%D0%B0%D1%80%D1%82%D0%B8%D0%BD%D0%BA%D0%B0%20%D1%81%D0%B0%D0%BC%D0%BE%D0%B8%D0%B7%D0%BE%D0%BB%D1%8F%D1%86%D0%B8%D1%8F&amp;clid=1923020&amp;lr=11168</a:t>
            </a:r>
            <a:endParaRPr lang="ru-RU" dirty="0" smtClean="0"/>
          </a:p>
          <a:p>
            <a:r>
              <a:rPr lang="ru-RU" dirty="0" smtClean="0"/>
              <a:t>https://morsmagazine.ru/lifestyle/10-chellendzhej-i-fleshmobov-v-kotoryh-mozhno-pouchastvovat-v-samoizolyatsii/© Интернет-журнал «Морс»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https://mel.fm/blog/yelena-abramova/58210-20-onlayn-resursov-kotoryye-pomogut-uchit-i-zanimat-detey</a:t>
            </a: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://bakalavr-magistr.ru/news/188</a:t>
            </a:r>
            <a:endParaRPr lang="en-US" b="1" dirty="0" smtClean="0"/>
          </a:p>
          <a:p>
            <a:r>
              <a:rPr lang="en-US" dirty="0">
                <a:hlinkClick r:id="rId7"/>
              </a:rPr>
              <a:t>https://yandex.ru/collections/card/5c481b362558e2006a2f8f92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://vk.com/sekretniemateriali35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реальность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Самоизоляция, карантин, удаленная работа, дистанционное обучение – все происходит настолько стремительно, что </a:t>
            </a:r>
            <a:r>
              <a:rPr lang="ru-RU" dirty="0">
                <a:solidFill>
                  <a:srgbClr val="FF0000"/>
                </a:solidFill>
              </a:rPr>
              <a:t>выстроить новую </a:t>
            </a:r>
            <a:r>
              <a:rPr lang="ru-RU" dirty="0" smtClean="0">
                <a:solidFill>
                  <a:srgbClr val="FF0000"/>
                </a:solidFill>
              </a:rPr>
              <a:t>схему жизнедеятельности,  становится достаточно </a:t>
            </a:r>
            <a:r>
              <a:rPr lang="ru-RU" dirty="0">
                <a:solidFill>
                  <a:srgbClr val="FF0000"/>
                </a:solidFill>
              </a:rPr>
              <a:t>трудно.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Сама по себе </a:t>
            </a:r>
            <a:r>
              <a:rPr lang="ru-RU" dirty="0" smtClean="0"/>
              <a:t>самоизоляция, возможно,  </a:t>
            </a:r>
            <a:r>
              <a:rPr lang="ru-RU" dirty="0"/>
              <a:t>не столь значима, а вот мысли о том, </a:t>
            </a:r>
            <a:r>
              <a:rPr lang="ru-RU" dirty="0" smtClean="0"/>
              <a:t>нестабильности в работе, здоровье </a:t>
            </a:r>
            <a:r>
              <a:rPr lang="ru-RU" dirty="0" smtClean="0">
                <a:solidFill>
                  <a:srgbClr val="FF0000"/>
                </a:solidFill>
              </a:rPr>
              <a:t>повышают </a:t>
            </a:r>
            <a:r>
              <a:rPr lang="ru-RU" dirty="0">
                <a:solidFill>
                  <a:srgbClr val="FF0000"/>
                </a:solidFill>
              </a:rPr>
              <a:t>уровень стресса.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419195" cy="2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1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Провокаторы стресса самоизоляции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2280515" cy="639762"/>
          </a:xfrm>
        </p:spPr>
        <p:txBody>
          <a:bodyPr/>
          <a:lstStyle/>
          <a:p>
            <a:r>
              <a:rPr lang="ru-RU" dirty="0" smtClean="0"/>
              <a:t>Пребывание дома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90151" y="666750"/>
            <a:ext cx="3090161" cy="639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Дистанционное 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Нарушение привычного распорядка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</a:t>
            </a:r>
          </a:p>
          <a:p>
            <a:r>
              <a:rPr lang="ru-RU" dirty="0" smtClean="0"/>
              <a:t>Негативное восприятие замкнутого пространства</a:t>
            </a:r>
          </a:p>
          <a:p>
            <a:r>
              <a:rPr lang="ru-RU" dirty="0" smtClean="0"/>
              <a:t>Ощущение </a:t>
            </a:r>
            <a:r>
              <a:rPr lang="ru-RU" dirty="0"/>
              <a:t>потери контроля над </a:t>
            </a:r>
            <a:r>
              <a:rPr lang="ru-RU" dirty="0" smtClean="0"/>
              <a:t>ситуацией</a:t>
            </a:r>
          </a:p>
          <a:p>
            <a:r>
              <a:rPr lang="ru-RU" dirty="0" smtClean="0"/>
              <a:t> Беспомощность </a:t>
            </a:r>
            <a:r>
              <a:rPr lang="ru-RU" dirty="0"/>
              <a:t>перед внешними </a:t>
            </a:r>
            <a:r>
              <a:rPr lang="ru-RU" dirty="0" smtClean="0"/>
              <a:t>факторами. </a:t>
            </a:r>
          </a:p>
          <a:p>
            <a:r>
              <a:rPr lang="ru-RU" dirty="0" smtClean="0"/>
              <a:t>Повышение  уровня </a:t>
            </a:r>
            <a:r>
              <a:rPr lang="ru-RU" dirty="0"/>
              <a:t>адреналина.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Нарушение привычного </a:t>
            </a:r>
            <a:r>
              <a:rPr lang="ru-RU" dirty="0" smtClean="0"/>
              <a:t>распорядка учебной деятельности</a:t>
            </a:r>
          </a:p>
          <a:p>
            <a:r>
              <a:rPr lang="ru-RU" dirty="0" smtClean="0"/>
              <a:t>Негативное восприятие необходимости изучать темы учебных программ самостоятельно</a:t>
            </a:r>
          </a:p>
          <a:p>
            <a:r>
              <a:rPr lang="ru-RU" dirty="0" smtClean="0"/>
              <a:t>Злость и беспомощность перед плохой работой порталов дистанционного обучения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59" y="70774"/>
            <a:ext cx="1728192" cy="12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79" y="70774"/>
            <a:ext cx="1872208" cy="11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Подростки-особая категория, требующая пристального внимания в условиях самоизоляции, хотя бы потому что у них: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Высока потребность в </a:t>
            </a:r>
            <a:r>
              <a:rPr lang="ru-RU" dirty="0" smtClean="0">
                <a:solidFill>
                  <a:srgbClr val="FF0000"/>
                </a:solidFill>
              </a:rPr>
              <a:t>общении-запрет на выход из дома без необходимости</a:t>
            </a:r>
          </a:p>
          <a:p>
            <a:r>
              <a:rPr lang="ru-RU" dirty="0" smtClean="0"/>
              <a:t>Желание уединиться, избежать постоянного контроля-</a:t>
            </a:r>
            <a:r>
              <a:rPr lang="ru-RU" dirty="0" smtClean="0">
                <a:solidFill>
                  <a:srgbClr val="FF0000"/>
                </a:solidFill>
              </a:rPr>
              <a:t>вся семья дома</a:t>
            </a:r>
          </a:p>
          <a:p>
            <a:r>
              <a:rPr lang="ru-RU" dirty="0" smtClean="0"/>
              <a:t>Трудности </a:t>
            </a:r>
            <a:r>
              <a:rPr lang="ru-RU" dirty="0" smtClean="0">
                <a:solidFill>
                  <a:srgbClr val="FF0000"/>
                </a:solidFill>
              </a:rPr>
              <a:t>самоорганизации-необходимость самостоятельно осваивать школьную программу </a:t>
            </a:r>
            <a:r>
              <a:rPr lang="ru-RU" dirty="0" smtClean="0"/>
              <a:t>на </a:t>
            </a:r>
            <a:r>
              <a:rPr lang="ru-RU" dirty="0" err="1" smtClean="0"/>
              <a:t>дистанте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910236" cy="26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Подводим итог: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подростков условия нынешней самоизоляции чреваты </a:t>
            </a:r>
            <a:r>
              <a:rPr lang="ru-RU" dirty="0">
                <a:solidFill>
                  <a:srgbClr val="FF0000"/>
                </a:solidFill>
              </a:rPr>
              <a:t>усилением протестного поведения </a:t>
            </a:r>
            <a:r>
              <a:rPr lang="ru-RU" dirty="0"/>
              <a:t>в ответ на усиление контроля со стороны взрослых.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возраста в целом </a:t>
            </a:r>
            <a:r>
              <a:rPr lang="ru-RU" dirty="0">
                <a:solidFill>
                  <a:srgbClr val="FF0000"/>
                </a:solidFill>
              </a:rPr>
              <a:t>характерна склонность к риску, увеличение числа поступков, несущих потенциальную угрозу своему здоровью</a:t>
            </a:r>
            <a:r>
              <a:rPr lang="ru-RU" dirty="0"/>
              <a:t> и, подчас, жизни. А поскольку подростки игнорируют вероятность опасности природных и антропогенных факторов; безопасными воспринимают те ситуации, в которых угрожающее событие уже свершилось, то высока вероятность саботажа запретов и требований самоизоляции; и использования ситуаций потенциального заражения как  поиска нового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31114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старшеклассников ситуация </a:t>
            </a:r>
            <a:r>
              <a:rPr lang="ru-RU" dirty="0"/>
              <a:t>неопределенности, связанная с профессиональным выбором, грядущим поступлением, усугубляется неясностью со сроками сдачи экзаменов.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силу возраста ближайшее будущее для них кажется буквальными продолжением настоящего; </a:t>
            </a:r>
            <a:r>
              <a:rPr lang="ru-RU" dirty="0">
                <a:solidFill>
                  <a:srgbClr val="FF0000"/>
                </a:solidFill>
              </a:rPr>
              <a:t>тревога и беспокойство о настоящем проецируется на восприятие будущего.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Деформация </a:t>
            </a:r>
            <a:r>
              <a:rPr lang="ru-RU" dirty="0"/>
              <a:t>концепции собственного будущего лишает функции регулирующей поведение. </a:t>
            </a:r>
            <a:r>
              <a:rPr lang="ru-RU" dirty="0">
                <a:solidFill>
                  <a:srgbClr val="FF0000"/>
                </a:solidFill>
              </a:rPr>
              <a:t>Чем больший смысл предавался поступлению, тем выше риск развития неадаптивного поведения</a:t>
            </a:r>
            <a:r>
              <a:rPr lang="ru-RU" dirty="0"/>
              <a:t> (снижение активности; конфликты с окружающими; отказ от контактов; агрессия и т.п.) как форме защиты или компенсации.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032448" cy="134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1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Кризисные состояния: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9" y="1268761"/>
            <a:ext cx="833570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94" y="5025258"/>
            <a:ext cx="1791067" cy="18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Важно</a:t>
            </a:r>
            <a:r>
              <a:rPr lang="ru-RU" dirty="0"/>
              <a:t>  </a:t>
            </a:r>
            <a:r>
              <a:rPr lang="ru-RU" dirty="0">
                <a:solidFill>
                  <a:srgbClr val="FF0000"/>
                </a:solidFill>
              </a:rPr>
              <a:t>обсудить</a:t>
            </a:r>
            <a:r>
              <a:rPr lang="ru-RU" dirty="0"/>
              <a:t> с подростком, что он может делать (например, ходить в магазин; вынести мусор); примерные сроки действующих ограничений (лучше опираться не на временные, а на событийные ориентиры: «Когда прирост заболевших прекратится и начнется уменьшение их числа»). </a:t>
            </a:r>
            <a:endParaRPr lang="ru-RU" dirty="0" smtClean="0"/>
          </a:p>
          <a:p>
            <a:r>
              <a:rPr lang="ru-RU" dirty="0" smtClean="0"/>
              <a:t>Задача </a:t>
            </a:r>
            <a:r>
              <a:rPr lang="ru-RU" dirty="0"/>
              <a:t>родителя в присутствии подростка </a:t>
            </a:r>
            <a:r>
              <a:rPr lang="ru-RU" dirty="0">
                <a:solidFill>
                  <a:srgbClr val="FF0000"/>
                </a:solidFill>
              </a:rPr>
              <a:t>не выражать и не обсуждать свое сомнение в необходимости вводимых мер</a:t>
            </a:r>
            <a:r>
              <a:rPr lang="ru-RU" dirty="0"/>
              <a:t>, демонстрировать нейтральное отношение; чаще переключаться на обсуждение приятных ребенку планов на период после завершения мер </a:t>
            </a:r>
            <a:r>
              <a:rPr lang="ru-RU" dirty="0" smtClean="0"/>
              <a:t>самоизоляции и окончания </a:t>
            </a:r>
            <a:r>
              <a:rPr lang="ru-RU" dirty="0"/>
              <a:t>обучения.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Расширять смысловые объекты будущего </a:t>
            </a:r>
            <a:r>
              <a:rPr lang="ru-RU" dirty="0" smtClean="0"/>
              <a:t>через  </a:t>
            </a:r>
            <a:r>
              <a:rPr lang="ru-RU" dirty="0"/>
              <a:t>обсуждение с подростком того, что будет увлекать его спустя пять-десять лет; чем он будет заниматься в этот период, с кем поддерживать отношения.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38" y="172019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381</TotalTime>
  <Words>1554</Words>
  <Application>Microsoft Office PowerPoint</Application>
  <PresentationFormat>Экран (4:3)</PresentationFormat>
  <Paragraphs>114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Использование возможностей цифрового образовательного пространства для профилактики Кризисных состояний подростков в период подготовки к экзаменам в условиях дистанционного обучения и самоизоляции</vt:lpstr>
      <vt:lpstr>Задачи</vt:lpstr>
      <vt:lpstr>Новая реальность</vt:lpstr>
      <vt:lpstr>Провокаторы стресса самоизоляции</vt:lpstr>
      <vt:lpstr>Подростки-особая категория, требующая пристального внимания в условиях самоизоляции, хотя бы потому что у них:</vt:lpstr>
      <vt:lpstr>Подводим итог:</vt:lpstr>
      <vt:lpstr>Презентация PowerPoint</vt:lpstr>
      <vt:lpstr>Кризисные состояния: </vt:lpstr>
      <vt:lpstr>Рекомендации родителям</vt:lpstr>
      <vt:lpstr>Рекомендации родителям</vt:lpstr>
      <vt:lpstr>Использование ресурсов цифрового мира для профилактики угроз подросткам в период самоизоляции</vt:lpstr>
      <vt:lpstr>Онлайн квест «Секретные материалы»</vt:lpstr>
      <vt:lpstr>Литература-как ресурс</vt:lpstr>
      <vt:lpstr>Взрослым важно сформировать</vt:lpstr>
      <vt:lpstr>Использование ресурсов цифрового мира для профилактики угроз подросткам в период самоизоляции</vt:lpstr>
      <vt:lpstr>Основные Профилактические установки,  которые могут  и должны дать ребёнку семья и школа:</vt:lpstr>
      <vt:lpstr>Рекомендации педагогам по организации дистанционного обучения</vt:lpstr>
      <vt:lpstr>Для профилактики кризисных состояний в период  дистанционного обучения и подготовки к экзаменам можно использовать Модель Джона Келлера (Эксперта в области обучающих систем) </vt:lpstr>
      <vt:lpstr>Внимание </vt:lpstr>
      <vt:lpstr>Значимость </vt:lpstr>
      <vt:lpstr>Уверенность </vt:lpstr>
      <vt:lpstr>Удовлетворение </vt:lpstr>
      <vt:lpstr>Таким образом:</vt:lpstr>
      <vt:lpstr>Использованы материалы сайтов: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Кризисные состояния подростков в период подготовки к экзаменам в условиях дистанционного обучения</dc:title>
  <dc:creator>Инна</dc:creator>
  <cp:lastModifiedBy>Инна Николаевна Григорьева</cp:lastModifiedBy>
  <cp:revision>30</cp:revision>
  <dcterms:created xsi:type="dcterms:W3CDTF">2020-04-29T09:25:28Z</dcterms:created>
  <dcterms:modified xsi:type="dcterms:W3CDTF">2021-09-02T05:29:22Z</dcterms:modified>
</cp:coreProperties>
</file>